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embeddings/oleObject1.bin" ContentType="application/vnd.openxmlformats-officedocument.oleObject"/>
  <Override PartName="/ppt/media/audio2.bin" ContentType="audio/unknown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70" r:id="rId2"/>
    <p:sldId id="277" r:id="rId3"/>
    <p:sldId id="279" r:id="rId4"/>
    <p:sldId id="278" r:id="rId5"/>
    <p:sldId id="274" r:id="rId6"/>
    <p:sldId id="257" r:id="rId7"/>
    <p:sldId id="271" r:id="rId8"/>
    <p:sldId id="276" r:id="rId9"/>
    <p:sldId id="259" r:id="rId10"/>
    <p:sldId id="260" r:id="rId11"/>
    <p:sldId id="286" r:id="rId12"/>
    <p:sldId id="261" r:id="rId13"/>
    <p:sldId id="280" r:id="rId14"/>
    <p:sldId id="272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120F-01EA-1945-9FAA-B3B9715A87A8}" type="datetimeFigureOut">
              <a:rPr lang="en-US" smtClean="0"/>
              <a:t>8/22/14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9724-9264-CE40-AC3C-0535264E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22,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Chamoun.weebly.com" TargetMode="External"/><Relationship Id="rId4" Type="http://schemas.openxmlformats.org/officeDocument/2006/relationships/hyperlink" Target="mailto:daniellechamoun@winnetka36.org" TargetMode="External"/><Relationship Id="rId5" Type="http://schemas.openxmlformats.org/officeDocument/2006/relationships/hyperlink" Target="mailto:jefferyweir@winnetka36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810419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Apple Casual"/>
                <a:cs typeface="Apple Casual"/>
              </a:rPr>
              <a:t>Welcome to Advisory</a:t>
            </a:r>
            <a:br>
              <a:rPr lang="en-US" sz="3000" b="1" dirty="0" smtClean="0">
                <a:latin typeface="Apple Casual"/>
                <a:cs typeface="Apple Casual"/>
              </a:rPr>
            </a:br>
            <a:r>
              <a:rPr lang="en-US" sz="3000" b="1" dirty="0" smtClean="0">
                <a:latin typeface="Apple Casual"/>
                <a:cs typeface="Apple Casual"/>
              </a:rPr>
              <a:t>with Miss </a:t>
            </a:r>
            <a:r>
              <a:rPr lang="en-US" sz="3000" b="1" dirty="0" smtClean="0">
                <a:latin typeface="Apple Casual"/>
                <a:cs typeface="Apple Casual"/>
              </a:rPr>
              <a:t>Chamoun and Mr. Weir! </a:t>
            </a:r>
            <a:endParaRPr lang="en-US" sz="3000" b="1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47920"/>
          </a:xfrm>
        </p:spPr>
        <p:txBody>
          <a:bodyPr>
            <a:normAutofit/>
          </a:bodyPr>
          <a:lstStyle/>
          <a:p>
            <a:r>
              <a:rPr lang="en-US" dirty="0" smtClean="0"/>
              <a:t>My goal is to help you achieve yours. If we work together, we can achieve anything. I look forward to a GREAT year with you </a:t>
            </a:r>
            <a:r>
              <a:rPr lang="en-US" dirty="0" smtClean="0">
                <a:sym typeface="Wingdings"/>
              </a:rPr>
              <a:t>!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44" y="190499"/>
            <a:ext cx="3514608" cy="1976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3059" y="1315789"/>
            <a:ext cx="32790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latin typeface="Apple Casual"/>
                <a:cs typeface="Apple Casual"/>
              </a:rPr>
              <a:t>To remember </a:t>
            </a:r>
            <a:r>
              <a:rPr lang="en-US" sz="2500" b="1" u="sng" dirty="0" smtClean="0">
                <a:latin typeface="Apple Casual"/>
                <a:cs typeface="Apple Casual"/>
              </a:rPr>
              <a:t>Miss C’s name</a:t>
            </a:r>
            <a:r>
              <a:rPr lang="en-US" sz="2500" b="1" dirty="0" smtClean="0">
                <a:latin typeface="Apple Casual"/>
                <a:cs typeface="Apple Casual"/>
              </a:rPr>
              <a:t>: Chamoun rhymes with </a:t>
            </a:r>
            <a:r>
              <a:rPr lang="en-US" sz="2500" b="1" dirty="0" err="1" smtClean="0">
                <a:latin typeface="Apple Casual"/>
                <a:cs typeface="Apple Casual"/>
              </a:rPr>
              <a:t>Timon</a:t>
            </a:r>
            <a:r>
              <a:rPr lang="en-US" sz="2500" b="1" dirty="0" smtClean="0">
                <a:latin typeface="Apple Casual"/>
                <a:cs typeface="Apple Casual"/>
              </a:rPr>
              <a:t> (“Ta-</a:t>
            </a:r>
            <a:r>
              <a:rPr lang="en-US" sz="2500" b="1" dirty="0" err="1" smtClean="0">
                <a:latin typeface="Apple Casual"/>
                <a:cs typeface="Apple Casual"/>
              </a:rPr>
              <a:t>mone</a:t>
            </a:r>
            <a:r>
              <a:rPr lang="en-US" sz="2500" b="1" dirty="0" smtClean="0">
                <a:latin typeface="Apple Casual"/>
                <a:cs typeface="Apple Casual"/>
              </a:rPr>
              <a:t>”) from </a:t>
            </a:r>
            <a:r>
              <a:rPr lang="en-US" sz="2500" b="1" dirty="0" err="1" smtClean="0">
                <a:latin typeface="Apple Casual"/>
                <a:cs typeface="Apple Casual"/>
              </a:rPr>
              <a:t>Timon</a:t>
            </a:r>
            <a:r>
              <a:rPr lang="en-US" sz="2500" b="1" dirty="0" smtClean="0">
                <a:latin typeface="Apple Casual"/>
                <a:cs typeface="Apple Casual"/>
              </a:rPr>
              <a:t> and </a:t>
            </a:r>
            <a:r>
              <a:rPr lang="en-US" sz="2500" b="1" dirty="0" err="1" smtClean="0">
                <a:latin typeface="Apple Casual"/>
                <a:cs typeface="Apple Casual"/>
              </a:rPr>
              <a:t>Pumba</a:t>
            </a:r>
            <a:r>
              <a:rPr lang="en-US" sz="2500" b="1" dirty="0" smtClean="0">
                <a:latin typeface="Apple Casual"/>
                <a:cs typeface="Apple Casual"/>
              </a:rPr>
              <a:t>…Lion King…is that before your time?</a:t>
            </a:r>
            <a:endParaRPr lang="en-US" sz="2500" b="1" dirty="0">
              <a:latin typeface="Apple Casual"/>
              <a:cs typeface="Apple Casual"/>
            </a:endParaRPr>
          </a:p>
        </p:txBody>
      </p:sp>
      <p:sp>
        <p:nvSpPr>
          <p:cNvPr id="6" name="Right Arrow 5"/>
          <p:cNvSpPr/>
          <p:nvPr/>
        </p:nvSpPr>
        <p:spPr>
          <a:xfrm rot="19628593">
            <a:off x="3648506" y="1803840"/>
            <a:ext cx="1749411" cy="4674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42717">
            <a:off x="3920647" y="3641880"/>
            <a:ext cx="851952" cy="218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74089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Consequences 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24933"/>
            <a:ext cx="7429222" cy="444363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5500" b="1" dirty="0"/>
              <a:t>First Time</a:t>
            </a:r>
            <a:r>
              <a:rPr lang="en-US" sz="5500" dirty="0"/>
              <a:t>: Warning and private discussion with a </a:t>
            </a:r>
            <a:r>
              <a:rPr lang="en-US" sz="5500" dirty="0" smtClean="0"/>
              <a:t>teacher</a:t>
            </a:r>
          </a:p>
          <a:p>
            <a:pPr marL="68580" lvl="0" indent="0">
              <a:buNone/>
            </a:pPr>
            <a:r>
              <a:rPr lang="en-US" sz="5500" dirty="0"/>
              <a:t> </a:t>
            </a:r>
          </a:p>
          <a:p>
            <a:pPr lvl="0"/>
            <a:r>
              <a:rPr lang="en-US" sz="5500" b="1" dirty="0"/>
              <a:t>Second Time</a:t>
            </a:r>
            <a:r>
              <a:rPr lang="en-US" sz="5500" dirty="0"/>
              <a:t>: Private discussion with a teacher and signing </a:t>
            </a:r>
            <a:r>
              <a:rPr lang="en-US" sz="5500" dirty="0" smtClean="0"/>
              <a:t>an Accountability Sheet to go into your </a:t>
            </a:r>
            <a:r>
              <a:rPr lang="en-US" sz="5500" dirty="0" smtClean="0"/>
              <a:t>Portfolio </a:t>
            </a:r>
            <a:endParaRPr lang="en-US" sz="5500" dirty="0"/>
          </a:p>
          <a:p>
            <a:pPr marL="68580" indent="0">
              <a:buNone/>
            </a:pPr>
            <a:endParaRPr lang="en-US" sz="5500" dirty="0"/>
          </a:p>
          <a:p>
            <a:pPr lvl="0"/>
            <a:r>
              <a:rPr lang="en-US" sz="5500" b="1" dirty="0"/>
              <a:t>Third Time</a:t>
            </a:r>
            <a:r>
              <a:rPr lang="en-US" sz="5500" dirty="0"/>
              <a:t>: Private discussion, </a:t>
            </a:r>
            <a:r>
              <a:rPr lang="en-US" sz="5500" dirty="0" smtClean="0"/>
              <a:t>signing another </a:t>
            </a:r>
            <a:r>
              <a:rPr lang="en-US" sz="5500" dirty="0"/>
              <a:t>Accountability </a:t>
            </a:r>
            <a:r>
              <a:rPr lang="en-US" sz="5500" dirty="0" smtClean="0"/>
              <a:t>Sheet, student-led email </a:t>
            </a:r>
            <a:r>
              <a:rPr lang="en-US" sz="5500" dirty="0"/>
              <a:t>or call home to </a:t>
            </a:r>
            <a:r>
              <a:rPr lang="en-US" sz="5500" dirty="0" smtClean="0"/>
              <a:t>parents during lunch or recess</a:t>
            </a:r>
            <a:endParaRPr lang="en-US" sz="5500" dirty="0"/>
          </a:p>
          <a:p>
            <a:pPr marL="68580" indent="0">
              <a:buNone/>
            </a:pPr>
            <a:endParaRPr lang="en-US" sz="5500" dirty="0"/>
          </a:p>
          <a:p>
            <a:pPr lvl="0"/>
            <a:r>
              <a:rPr lang="en-US" sz="5500" b="1" dirty="0" smtClean="0"/>
              <a:t>Fourth Time</a:t>
            </a:r>
            <a:r>
              <a:rPr lang="en-US" sz="5500" dirty="0"/>
              <a:t>: Same as the </a:t>
            </a:r>
            <a:r>
              <a:rPr lang="en-US" sz="5500" dirty="0" smtClean="0"/>
              <a:t>third offense</a:t>
            </a:r>
            <a:r>
              <a:rPr lang="en-US" sz="5500" dirty="0"/>
              <a:t>, along with discussion with principal </a:t>
            </a:r>
            <a:endParaRPr lang="en-US" sz="5500" dirty="0" smtClean="0"/>
          </a:p>
          <a:p>
            <a:pPr marL="68580" lvl="0" indent="0">
              <a:buNone/>
            </a:pPr>
            <a:endParaRPr lang="en-US" sz="5500" dirty="0"/>
          </a:p>
          <a:p>
            <a:pPr lvl="0"/>
            <a:r>
              <a:rPr lang="en-US" sz="5500" b="1" dirty="0"/>
              <a:t>Severe Disruptions</a:t>
            </a:r>
            <a:r>
              <a:rPr lang="en-US" sz="5500" dirty="0"/>
              <a:t>: Student immediately sent to the office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3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I worry about the Accountability Sheets?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No!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Almost everybody will get one at one point. We’re human.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only worry about them if they become a habit.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1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74089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Rewards (The Good Stuff)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24933"/>
            <a:ext cx="7429222" cy="444363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Praise (daily)</a:t>
            </a:r>
          </a:p>
          <a:p>
            <a:pPr lvl="0"/>
            <a:r>
              <a:rPr lang="en-US" sz="2000" dirty="0"/>
              <a:t>Star student award sticker (random)</a:t>
            </a:r>
          </a:p>
          <a:p>
            <a:pPr lvl="0"/>
            <a:r>
              <a:rPr lang="en-US" sz="2000" dirty="0"/>
              <a:t>Positive emails/letters home (random)</a:t>
            </a:r>
          </a:p>
          <a:p>
            <a:pPr lvl="0"/>
            <a:r>
              <a:rPr lang="en-US" sz="2000" dirty="0" smtClean="0"/>
              <a:t>Student </a:t>
            </a:r>
            <a:r>
              <a:rPr lang="en-US" sz="2000" dirty="0"/>
              <a:t>of the Month (monthly)</a:t>
            </a:r>
          </a:p>
          <a:p>
            <a:pPr lvl="0"/>
            <a:r>
              <a:rPr lang="en-US" sz="2000" dirty="0"/>
              <a:t>Various positive perks *i.e. </a:t>
            </a:r>
            <a:r>
              <a:rPr lang="en-US" sz="2000" dirty="0" smtClean="0"/>
              <a:t>no homefun pass, listening </a:t>
            </a:r>
            <a:r>
              <a:rPr lang="en-US" sz="2000" dirty="0"/>
              <a:t>to iPod, etc. (throughout the year) </a:t>
            </a:r>
          </a:p>
          <a:p>
            <a:pPr lvl="0"/>
            <a:r>
              <a:rPr lang="en-US" sz="2000" dirty="0"/>
              <a:t>The joy of learning with Miss </a:t>
            </a:r>
            <a:r>
              <a:rPr lang="en-US" sz="2000" dirty="0" smtClean="0"/>
              <a:t>Chamoun and Mr. Weir </a:t>
            </a:r>
            <a:r>
              <a:rPr lang="en-US" sz="2000" dirty="0" smtClean="0">
                <a:sym typeface="Wingdings"/>
              </a:rPr>
              <a:t></a:t>
            </a:r>
            <a:r>
              <a:rPr lang="en-US" sz="2000" dirty="0" smtClean="0"/>
              <a:t> </a:t>
            </a:r>
            <a:r>
              <a:rPr lang="en-US" sz="2000" dirty="0"/>
              <a:t>(priceless </a:t>
            </a:r>
            <a:r>
              <a:rPr lang="en-US" sz="2000" dirty="0" smtClean="0"/>
              <a:t>reward </a:t>
            </a:r>
            <a:r>
              <a:rPr lang="en-US" sz="2000" dirty="0"/>
              <a:t>every day)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1" y="4535715"/>
            <a:ext cx="1977570" cy="1977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19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39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 little Sneak Peek about </a:t>
            </a:r>
            <a:r>
              <a:rPr lang="en-US" dirty="0" smtClean="0">
                <a:latin typeface="Apple Casual"/>
                <a:cs typeface="Apple Casual"/>
              </a:rPr>
              <a:t>Mr. Weir….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02" y="2323652"/>
            <a:ext cx="4359781" cy="3508977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I am right-handed.</a:t>
            </a:r>
          </a:p>
          <a:p>
            <a:pPr marL="68580" indent="0">
              <a:buNone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smtClean="0"/>
              <a:t>I am a White Sox fan.</a:t>
            </a:r>
          </a:p>
          <a:p>
            <a:pPr marL="68580" indent="0">
              <a:buNone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smtClean="0"/>
              <a:t>I have played golf with Michael Jordan. 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9453">
            <a:off x="5403273" y="1779627"/>
            <a:ext cx="3347419" cy="40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786" y="206818"/>
            <a:ext cx="4943653" cy="11430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Helpful Information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9367">
            <a:off x="698047" y="163101"/>
            <a:ext cx="1268739" cy="1520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31" y="1696419"/>
            <a:ext cx="7832384" cy="5147729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Blog with daily activities and homework</a:t>
            </a:r>
            <a:r>
              <a:rPr lang="en-US" sz="2000" dirty="0"/>
              <a:t>: </a:t>
            </a:r>
            <a:r>
              <a:rPr lang="en-US" sz="2000" u="sng" dirty="0" smtClean="0">
                <a:hlinkClick r:id="rId3"/>
              </a:rPr>
              <a:t>www.MissChamoun.weebly.com</a:t>
            </a:r>
            <a:r>
              <a:rPr lang="en-US" sz="2000" u="sng" dirty="0" smtClean="0"/>
              <a:t> </a:t>
            </a:r>
            <a:endParaRPr lang="en-US" sz="2000" dirty="0" smtClean="0"/>
          </a:p>
          <a:p>
            <a:pPr marL="68580" lvl="0" indent="0">
              <a:buNone/>
            </a:pPr>
            <a:endParaRPr lang="en-US" sz="2000" dirty="0"/>
          </a:p>
          <a:p>
            <a:pPr lvl="0"/>
            <a:r>
              <a:rPr lang="en-US" sz="2000" b="1" dirty="0"/>
              <a:t>Email</a:t>
            </a:r>
            <a:r>
              <a:rPr lang="en-US" sz="2000" dirty="0"/>
              <a:t>: </a:t>
            </a:r>
            <a:r>
              <a:rPr lang="en-US" sz="2000" u="sng" dirty="0">
                <a:hlinkClick r:id="rId4"/>
              </a:rPr>
              <a:t>daniellechamoun@winnetka36.org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hlinkClick r:id="rId5"/>
              </a:rPr>
              <a:t>jeffreyweir@winnetka36.org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pple Casual"/>
                <a:cs typeface="Apple Casual"/>
              </a:rPr>
              <a:t>(</a:t>
            </a:r>
            <a:r>
              <a:rPr lang="en-US" sz="2000" dirty="0">
                <a:latin typeface="Apple Casual"/>
                <a:cs typeface="Apple Casual"/>
              </a:rPr>
              <a:t>This is the </a:t>
            </a:r>
            <a:r>
              <a:rPr lang="en-US" sz="2000" dirty="0" smtClean="0">
                <a:latin typeface="Apple Casual"/>
                <a:cs typeface="Apple Casual"/>
              </a:rPr>
              <a:t>best way </a:t>
            </a:r>
            <a:r>
              <a:rPr lang="en-US" sz="2000" dirty="0">
                <a:latin typeface="Apple Casual"/>
                <a:cs typeface="Apple Casual"/>
              </a:rPr>
              <a:t>to reach </a:t>
            </a:r>
            <a:r>
              <a:rPr lang="en-US" sz="2000" dirty="0" smtClean="0">
                <a:latin typeface="Apple Casual"/>
                <a:cs typeface="Apple Casual"/>
              </a:rPr>
              <a:t>me. </a:t>
            </a:r>
            <a:r>
              <a:rPr lang="en-US" sz="2000" dirty="0">
                <a:latin typeface="Apple Casual"/>
                <a:cs typeface="Apple Casual"/>
              </a:rPr>
              <a:t>**</a:t>
            </a:r>
            <a:r>
              <a:rPr lang="en-US" sz="2000" b="1" u="sng" dirty="0">
                <a:latin typeface="Apple Casual"/>
                <a:cs typeface="Apple Casual"/>
              </a:rPr>
              <a:t>Disclaimer</a:t>
            </a:r>
            <a:r>
              <a:rPr lang="en-US" sz="2000" dirty="0">
                <a:latin typeface="Apple Casual"/>
                <a:cs typeface="Apple Casual"/>
              </a:rPr>
              <a:t>: I will NOT respond to emails after </a:t>
            </a:r>
            <a:r>
              <a:rPr lang="en-US" sz="2000" dirty="0" smtClean="0">
                <a:latin typeface="Apple Casual"/>
                <a:cs typeface="Apple Casual"/>
              </a:rPr>
              <a:t>7PM</a:t>
            </a:r>
            <a:r>
              <a:rPr lang="en-US" sz="2000" dirty="0">
                <a:latin typeface="Apple Casual"/>
                <a:cs typeface="Apple Casual"/>
              </a:rPr>
              <a:t>—sadly, I am often asleep by this time </a:t>
            </a:r>
            <a:r>
              <a:rPr lang="en-US" sz="2000" dirty="0" smtClean="0">
                <a:latin typeface="Apple Casual"/>
                <a:cs typeface="Apple Casual"/>
                <a:sym typeface="Wingdings"/>
              </a:rPr>
              <a:t></a:t>
            </a:r>
            <a:r>
              <a:rPr lang="en-US" sz="2000" dirty="0" smtClean="0">
                <a:latin typeface="Apple Casual"/>
                <a:cs typeface="Apple Casual"/>
              </a:rPr>
              <a:t>)</a:t>
            </a:r>
            <a:r>
              <a:rPr lang="en-US" sz="2000" dirty="0">
                <a:latin typeface="Apple Casual"/>
                <a:cs typeface="Apple Casual"/>
              </a:rPr>
              <a:t>. </a:t>
            </a:r>
            <a:endParaRPr lang="en-US" sz="2000" dirty="0" smtClean="0">
              <a:latin typeface="Apple Casual"/>
              <a:cs typeface="Apple Casual"/>
            </a:endParaRPr>
          </a:p>
          <a:p>
            <a:pPr lvl="0"/>
            <a:endParaRPr lang="en-US" sz="2000" dirty="0" smtClean="0">
              <a:latin typeface="Apple Casual"/>
              <a:cs typeface="Apple Casual"/>
            </a:endParaRPr>
          </a:p>
          <a:p>
            <a:pPr lvl="0"/>
            <a:r>
              <a:rPr lang="en-US" sz="2000" b="1" dirty="0" smtClean="0">
                <a:latin typeface="Century Gothic"/>
                <a:cs typeface="Century Gothic"/>
              </a:rPr>
              <a:t>Meeting Times:</a:t>
            </a:r>
            <a:endParaRPr lang="en-US" sz="2000" dirty="0" smtClean="0">
              <a:latin typeface="Century Gothic"/>
              <a:cs typeface="Century Gothic"/>
            </a:endParaRPr>
          </a:p>
          <a:p>
            <a:pPr lvl="1"/>
            <a:r>
              <a:rPr lang="en-US" sz="2000" dirty="0" smtClean="0">
                <a:latin typeface="Apple Casual"/>
                <a:cs typeface="Apple Casual"/>
              </a:rPr>
              <a:t>Miss Chamoun</a:t>
            </a:r>
            <a:r>
              <a:rPr lang="en-US" sz="2000" dirty="0" smtClean="0">
                <a:latin typeface="Century Gothic"/>
                <a:cs typeface="Century Gothic"/>
                <a:sym typeface="Wingdings"/>
              </a:rPr>
              <a:t> Starting </a:t>
            </a:r>
            <a:r>
              <a:rPr lang="en-US" sz="2000" dirty="0" smtClean="0">
                <a:latin typeface="Century Gothic"/>
                <a:cs typeface="Century Gothic"/>
              </a:rPr>
              <a:t>at 7AM until school begins, during lunch, and by appointment only after school. </a:t>
            </a:r>
            <a:endParaRPr lang="en-US" sz="2000" dirty="0" smtClean="0">
              <a:latin typeface="Century Gothic"/>
              <a:cs typeface="Century Gothic"/>
            </a:endParaRPr>
          </a:p>
          <a:p>
            <a:pPr lvl="1"/>
            <a:r>
              <a:rPr lang="en-US" sz="2000" dirty="0" smtClean="0">
                <a:latin typeface="Apple Casual"/>
                <a:cs typeface="Apple Casual"/>
              </a:rPr>
              <a:t>Mr. Weir</a:t>
            </a:r>
            <a:r>
              <a:rPr lang="en-US" sz="2000" dirty="0" smtClean="0">
                <a:cs typeface="Century Gothic"/>
                <a:sym typeface="Wingdings"/>
              </a:rPr>
              <a:t> </a:t>
            </a:r>
            <a:r>
              <a:rPr lang="en-US" sz="2000" dirty="0">
                <a:cs typeface="Century Gothic"/>
                <a:sym typeface="Wingdings"/>
              </a:rPr>
              <a:t>Starting </a:t>
            </a:r>
            <a:r>
              <a:rPr lang="en-US" sz="2000" dirty="0">
                <a:cs typeface="Century Gothic"/>
              </a:rPr>
              <a:t>at </a:t>
            </a:r>
            <a:r>
              <a:rPr lang="en-US" sz="2000" dirty="0" smtClean="0">
                <a:cs typeface="Century Gothic"/>
              </a:rPr>
              <a:t>7:45AM </a:t>
            </a:r>
            <a:r>
              <a:rPr lang="en-US" sz="2000" dirty="0">
                <a:cs typeface="Century Gothic"/>
              </a:rPr>
              <a:t>until school begins, during lunch, and by appointment only after school. </a:t>
            </a:r>
          </a:p>
          <a:p>
            <a:pPr marL="365760" lvl="1" indent="0">
              <a:buNone/>
            </a:pPr>
            <a:endParaRPr lang="en-US" sz="2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368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will there be homefun?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39755"/>
          </a:xfrm>
        </p:spPr>
        <p:txBody>
          <a:bodyPr>
            <a:noAutofit/>
          </a:bodyPr>
          <a:lstStyle/>
          <a:p>
            <a:pPr>
              <a:buFont typeface="Monotype Sorts" charset="0"/>
              <a:buNone/>
            </a:pPr>
            <a:r>
              <a:rPr lang="en-US" sz="2000" b="1" u="sng" dirty="0">
                <a:latin typeface="Century Gothic"/>
                <a:ea typeface="ＭＳ Ｐゴシック" charset="0"/>
                <a:cs typeface="Century Gothic"/>
              </a:rPr>
              <a:t>Of course.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But…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It will likely only be a bit more than last year.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It will require you to be </a:t>
            </a:r>
            <a:r>
              <a:rPr lang="en-US" sz="2000" u="sng" dirty="0">
                <a:latin typeface="Century Gothic"/>
                <a:ea typeface="ＭＳ Ｐゴシック" charset="0"/>
                <a:cs typeface="Century Gothic"/>
              </a:rPr>
              <a:t>organized</a:t>
            </a: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The assignment notebook is the </a:t>
            </a:r>
            <a:r>
              <a:rPr lang="en-US" sz="2000" u="sng" dirty="0">
                <a:latin typeface="Century Gothic"/>
                <a:ea typeface="ＭＳ Ｐゴシック" charset="0"/>
                <a:cs typeface="Century Gothic"/>
              </a:rPr>
              <a:t>key</a:t>
            </a: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.</a:t>
            </a:r>
          </a:p>
          <a:p>
            <a:pPr marL="68580" indent="0"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000" b="1" u="sng" dirty="0">
                <a:latin typeface="Century Gothic"/>
                <a:ea typeface="ＭＳ Ｐゴシック" charset="0"/>
                <a:cs typeface="Century Gothic"/>
              </a:rPr>
              <a:t>How much will there be?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No more than 1.5 hours any night, less most nights.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If it</a:t>
            </a:r>
            <a:r>
              <a:rPr lang="ja-JP" altLang="en-US" sz="2000" dirty="0">
                <a:latin typeface="Century Gothic"/>
                <a:ea typeface="ＭＳ Ｐゴシック" charset="0"/>
                <a:cs typeface="Century Gothic"/>
              </a:rPr>
              <a:t>’</a:t>
            </a:r>
            <a:r>
              <a:rPr lang="en-US" altLang="ja-JP" sz="2000" dirty="0">
                <a:latin typeface="Century Gothic"/>
                <a:ea typeface="ＭＳ Ｐゴシック" charset="0"/>
                <a:cs typeface="Century Gothic"/>
              </a:rPr>
              <a:t>s taking you longer, we need to find out why.</a:t>
            </a: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pPr marL="68580" indent="0">
              <a:buNone/>
            </a:pP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744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909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it mean to advocate?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8" y="1957744"/>
            <a:ext cx="7922288" cy="398280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Advocating is communicating with us about your needs (</a:t>
            </a:r>
            <a:r>
              <a:rPr lang="ja-JP" altLang="en-US" sz="2000" dirty="0">
                <a:latin typeface="Century Gothic"/>
                <a:ea typeface="ＭＳ Ｐゴシック" charset="0"/>
                <a:cs typeface="Century Gothic"/>
              </a:rPr>
              <a:t>“</a:t>
            </a:r>
            <a:r>
              <a:rPr lang="en-US" altLang="ja-JP" sz="2000" dirty="0">
                <a:latin typeface="Century Gothic"/>
                <a:ea typeface="ＭＳ Ｐゴシック" charset="0"/>
                <a:cs typeface="Century Gothic"/>
              </a:rPr>
              <a:t>sticking up for yourself</a:t>
            </a:r>
            <a:r>
              <a:rPr lang="ja-JP" altLang="en-US" sz="2000" dirty="0">
                <a:latin typeface="Century Gothic"/>
                <a:ea typeface="ＭＳ Ｐゴシック" charset="0"/>
                <a:cs typeface="Century Gothic"/>
              </a:rPr>
              <a:t>”</a:t>
            </a:r>
            <a:r>
              <a:rPr lang="en-US" altLang="ja-JP" sz="2000" dirty="0">
                <a:latin typeface="Century Gothic"/>
                <a:ea typeface="ＭＳ Ｐゴシック" charset="0"/>
                <a:cs typeface="Century Gothic"/>
              </a:rPr>
              <a:t>)</a:t>
            </a:r>
            <a:r>
              <a:rPr lang="en-US" altLang="ja-JP" sz="2000" dirty="0" smtClean="0">
                <a:latin typeface="Century Gothic"/>
                <a:ea typeface="ＭＳ Ｐゴシック" charset="0"/>
                <a:cs typeface="Century Gothic"/>
              </a:rPr>
              <a:t>.</a:t>
            </a: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It may be the most important skill to work on this </a:t>
            </a:r>
            <a:r>
              <a:rPr lang="en-US" sz="2000" dirty="0" smtClean="0">
                <a:latin typeface="Century Gothic"/>
                <a:ea typeface="ＭＳ Ｐゴシック" charset="0"/>
                <a:cs typeface="Century Gothic"/>
              </a:rPr>
              <a:t>year (that and problem solving </a:t>
            </a:r>
            <a:r>
              <a:rPr lang="en-US" sz="2000" dirty="0" smtClean="0">
                <a:latin typeface="Century Gothic"/>
                <a:ea typeface="ＭＳ Ｐゴシック" charset="0"/>
                <a:cs typeface="Century Gothic"/>
                <a:sym typeface="Wingdings"/>
              </a:rPr>
              <a:t>). </a:t>
            </a:r>
            <a:endParaRPr lang="en-US" sz="2000" dirty="0">
              <a:latin typeface="Century Gothic"/>
              <a:ea typeface="ＭＳ Ｐゴシック" charset="0"/>
              <a:cs typeface="Century Gothic"/>
              <a:sym typeface="Wingdings"/>
            </a:endParaRPr>
          </a:p>
          <a:p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We have over 40 kids and we can</a:t>
            </a:r>
            <a:r>
              <a:rPr lang="ja-JP" altLang="en-US" sz="2000" dirty="0">
                <a:latin typeface="Century Gothic"/>
                <a:ea typeface="ＭＳ Ｐゴシック" charset="0"/>
                <a:cs typeface="Century Gothic"/>
              </a:rPr>
              <a:t>’</a:t>
            </a:r>
            <a:r>
              <a:rPr lang="en-US" altLang="ja-JP" sz="2000" dirty="0">
                <a:latin typeface="Century Gothic"/>
                <a:ea typeface="ＭＳ Ｐゴシック" charset="0"/>
                <a:cs typeface="Century Gothic"/>
              </a:rPr>
              <a:t>t read your mind</a:t>
            </a:r>
            <a:r>
              <a:rPr lang="en-US" altLang="ja-JP" sz="2000" dirty="0" smtClean="0">
                <a:latin typeface="Century Gothic"/>
                <a:ea typeface="ＭＳ Ｐゴシック" charset="0"/>
                <a:cs typeface="Century Gothic"/>
              </a:rPr>
              <a:t>.</a:t>
            </a: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r>
              <a:rPr lang="en-US" sz="2000" dirty="0">
                <a:latin typeface="Century Gothic"/>
                <a:ea typeface="ＭＳ Ｐゴシック" charset="0"/>
                <a:cs typeface="Century Gothic"/>
              </a:rPr>
              <a:t>We really need to see you </a:t>
            </a:r>
            <a:r>
              <a:rPr lang="en-US" sz="2000" dirty="0" smtClean="0">
                <a:latin typeface="Century Gothic"/>
                <a:ea typeface="ＭＳ Ｐゴシック" charset="0"/>
                <a:cs typeface="Century Gothic"/>
              </a:rPr>
              <a:t>early </a:t>
            </a:r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pPr algn="ctr">
              <a:buFont typeface="Monotype Sorts" charset="0"/>
              <a:buNone/>
            </a:pPr>
            <a:r>
              <a:rPr lang="en-US" sz="2000" b="1" u="sng" dirty="0" smtClean="0">
                <a:latin typeface="Century Gothic"/>
                <a:ea typeface="ＭＳ Ｐゴシック" charset="0"/>
                <a:cs typeface="Century Gothic"/>
              </a:rPr>
              <a:t>We </a:t>
            </a:r>
            <a:r>
              <a:rPr lang="en-US" sz="2000" b="1" u="sng" dirty="0">
                <a:latin typeface="Century Gothic"/>
                <a:ea typeface="ＭＳ Ｐゴシック" charset="0"/>
                <a:cs typeface="Century Gothic"/>
              </a:rPr>
              <a:t>have over 40 kids and we can</a:t>
            </a:r>
            <a:r>
              <a:rPr lang="ja-JP" altLang="en-US" sz="2000" b="1" u="sng" dirty="0">
                <a:latin typeface="Century Gothic"/>
                <a:ea typeface="ＭＳ Ｐゴシック" charset="0"/>
                <a:cs typeface="Century Gothic"/>
              </a:rPr>
              <a:t>’</a:t>
            </a:r>
            <a:r>
              <a:rPr lang="en-US" altLang="ja-JP" sz="2000" b="1" u="sng" dirty="0">
                <a:latin typeface="Century Gothic"/>
                <a:ea typeface="ＭＳ Ｐゴシック" charset="0"/>
                <a:cs typeface="Century Gothic"/>
              </a:rPr>
              <a:t>t read your </a:t>
            </a:r>
            <a:r>
              <a:rPr lang="en-US" altLang="ja-JP" sz="2000" b="1" u="sng" dirty="0" smtClean="0">
                <a:latin typeface="Century Gothic"/>
                <a:ea typeface="ＭＳ Ｐゴシック" charset="0"/>
                <a:cs typeface="Century Gothic"/>
              </a:rPr>
              <a:t>mind</a:t>
            </a:r>
            <a:endParaRPr lang="en-US" sz="2000" b="1" u="sng" dirty="0">
              <a:latin typeface="Century Gothic"/>
              <a:ea typeface="ＭＳ Ｐゴシック" charset="0"/>
              <a:cs typeface="Century Gothic"/>
            </a:endParaRPr>
          </a:p>
          <a:p>
            <a:pPr algn="ctr">
              <a:buFont typeface="Monotype Sorts" charset="0"/>
              <a:buNone/>
            </a:pPr>
            <a:endParaRPr lang="en-US" sz="2000" b="1" u="sng" dirty="0" smtClean="0">
              <a:latin typeface="Century Gothic"/>
              <a:ea typeface="ＭＳ Ｐゴシック" charset="0"/>
              <a:cs typeface="Century Gothic"/>
            </a:endParaRPr>
          </a:p>
          <a:p>
            <a:pPr algn="ctr">
              <a:buFont typeface="Monotype Sorts" charset="0"/>
              <a:buNone/>
            </a:pPr>
            <a:r>
              <a:rPr lang="en-US" sz="2000" b="1" u="sng" dirty="0" smtClean="0">
                <a:latin typeface="Century Gothic"/>
                <a:ea typeface="ＭＳ Ｐゴシック" charset="0"/>
                <a:cs typeface="Century Gothic"/>
              </a:rPr>
              <a:t>We </a:t>
            </a:r>
            <a:r>
              <a:rPr lang="en-US" sz="2000" b="1" u="sng" dirty="0">
                <a:latin typeface="Century Gothic"/>
                <a:ea typeface="ＭＳ Ｐゴシック" charset="0"/>
                <a:cs typeface="Century Gothic"/>
              </a:rPr>
              <a:t>really need to see you early if you</a:t>
            </a:r>
            <a:r>
              <a:rPr lang="en-US" sz="2000" b="1" u="sng" dirty="0" smtClean="0">
                <a:latin typeface="Century Gothic"/>
                <a:ea typeface="ＭＳ Ｐゴシック" charset="0"/>
                <a:cs typeface="Century Gothic"/>
              </a:rPr>
              <a:t>…</a:t>
            </a:r>
            <a:endParaRPr lang="en-US" sz="2000" b="1" u="sng" dirty="0">
              <a:latin typeface="Century Gothic"/>
              <a:ea typeface="ＭＳ Ｐゴシック" charset="0"/>
              <a:cs typeface="Century Gothic"/>
            </a:endParaRPr>
          </a:p>
          <a:p>
            <a:pPr algn="ctr">
              <a:buFont typeface="Monotype Sorts" charset="0"/>
              <a:buNone/>
            </a:pPr>
            <a:endParaRPr lang="en-US" sz="2000" b="1" u="sng" dirty="0" smtClean="0">
              <a:latin typeface="Century Gothic"/>
              <a:ea typeface="ＭＳ Ｐゴシック" charset="0"/>
              <a:cs typeface="Century Gothic"/>
            </a:endParaRPr>
          </a:p>
          <a:p>
            <a:pPr algn="ctr">
              <a:buFont typeface="Monotype Sorts" charset="0"/>
              <a:buNone/>
            </a:pPr>
            <a:r>
              <a:rPr lang="en-US" sz="2000" b="1" u="sng" dirty="0" smtClean="0">
                <a:latin typeface="Century Gothic"/>
                <a:ea typeface="ＭＳ Ｐゴシック" charset="0"/>
                <a:cs typeface="Century Gothic"/>
              </a:rPr>
              <a:t>We </a:t>
            </a:r>
            <a:r>
              <a:rPr lang="en-US" sz="2000" b="1" u="sng" dirty="0">
                <a:latin typeface="Century Gothic"/>
                <a:ea typeface="ＭＳ Ｐゴシック" charset="0"/>
                <a:cs typeface="Century Gothic"/>
              </a:rPr>
              <a:t>will never, ever be upset if you don</a:t>
            </a:r>
            <a:r>
              <a:rPr lang="ja-JP" altLang="en-US" sz="2000" b="1" u="sng" dirty="0">
                <a:latin typeface="Century Gothic"/>
                <a:ea typeface="ＭＳ Ｐゴシック" charset="0"/>
                <a:cs typeface="Century Gothic"/>
              </a:rPr>
              <a:t>’</a:t>
            </a:r>
            <a:r>
              <a:rPr lang="en-US" altLang="ja-JP" sz="2000" b="1" u="sng" dirty="0">
                <a:latin typeface="Century Gothic"/>
                <a:ea typeface="ＭＳ Ｐゴシック" charset="0"/>
                <a:cs typeface="Century Gothic"/>
              </a:rPr>
              <a:t>t understand something.</a:t>
            </a:r>
            <a:endParaRPr lang="en-US" sz="2000" b="1" u="sng" dirty="0">
              <a:latin typeface="Century Gothic"/>
              <a:ea typeface="ＭＳ Ｐゴシック" charset="0"/>
              <a:cs typeface="Century Gothic"/>
            </a:endParaRPr>
          </a:p>
          <a:p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endParaRPr lang="en-US" sz="2000" dirty="0">
              <a:latin typeface="Century Gothic"/>
              <a:ea typeface="ＭＳ Ｐゴシック" charset="0"/>
              <a:cs typeface="Century Gothic"/>
            </a:endParaRPr>
          </a:p>
          <a:p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493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Stuff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410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dirty="0">
                <a:latin typeface="Century Gothic"/>
                <a:ea typeface="ＭＳ Ｐゴシック" charset="0"/>
                <a:cs typeface="Century Gothic"/>
              </a:rPr>
              <a:t>We have no maid service at Skokie School.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b="1" u="sng" dirty="0">
                <a:latin typeface="Century Gothic"/>
                <a:ea typeface="ＭＳ Ｐゴシック" charset="0"/>
                <a:cs typeface="Century Gothic"/>
              </a:rPr>
              <a:t>KEEP HALL CLEAR OF STUFF AT ALL TIMES!!!!!  THIS IS NOT FLEXIBLE, EVEN IF YOU ARE RUNNING LATE TO CLASS.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dirty="0">
                <a:latin typeface="Century Gothic"/>
                <a:ea typeface="ＭＳ Ｐゴシック" charset="0"/>
                <a:cs typeface="Century Gothic"/>
              </a:rPr>
              <a:t>There are rules about where to be before 8:25.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dirty="0">
                <a:latin typeface="Century Gothic"/>
                <a:ea typeface="ＭＳ Ｐゴシック" charset="0"/>
                <a:cs typeface="Century Gothic"/>
              </a:rPr>
              <a:t>Hats off unless outside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dirty="0">
                <a:latin typeface="Century Gothic"/>
                <a:ea typeface="ＭＳ Ｐゴシック" charset="0"/>
                <a:cs typeface="Century Gothic"/>
              </a:rPr>
              <a:t>Cell phones kept off and in backpack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u="sng" dirty="0">
                <a:latin typeface="Century Gothic"/>
                <a:ea typeface="ＭＳ Ｐゴシック" charset="0"/>
                <a:cs typeface="Century Gothic"/>
              </a:rPr>
              <a:t>at all times</a:t>
            </a:r>
            <a:r>
              <a:rPr lang="en-US" sz="2400" u="sng" dirty="0"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2400" dirty="0">
                <a:latin typeface="Century Gothic"/>
                <a:ea typeface="ＭＳ Ｐゴシック" charset="0"/>
                <a:cs typeface="Century Gothic"/>
              </a:rPr>
              <a:t>during the school day.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800" dirty="0">
                <a:latin typeface="Century Gothic"/>
                <a:ea typeface="ＭＳ Ｐゴシック" charset="0"/>
                <a:cs typeface="Century Gothic"/>
              </a:rPr>
              <a:t>Chairs stacked at the end of the day</a:t>
            </a:r>
          </a:p>
          <a:p>
            <a:pPr lvl="1">
              <a:lnSpc>
                <a:spcPct val="90000"/>
              </a:lnSpc>
              <a:buFont typeface="Times" charset="0"/>
              <a:buNone/>
            </a:pPr>
            <a:r>
              <a:rPr lang="en-US" sz="2400" dirty="0">
                <a:latin typeface="Century Gothic"/>
                <a:ea typeface="ＭＳ Ｐゴシック" charset="0"/>
                <a:cs typeface="Century Gothic"/>
              </a:rPr>
              <a:t>(or you</a:t>
            </a:r>
            <a:r>
              <a:rPr lang="ja-JP" altLang="en-US" sz="2400" dirty="0">
                <a:latin typeface="Century Gothic"/>
                <a:ea typeface="ＭＳ Ｐゴシック" charset="0"/>
                <a:cs typeface="Century Gothic"/>
              </a:rPr>
              <a:t>’</a:t>
            </a:r>
            <a:r>
              <a:rPr lang="en-US" altLang="ja-JP" sz="2400" dirty="0" err="1">
                <a:latin typeface="Century Gothic"/>
                <a:ea typeface="ＭＳ Ｐゴシック" charset="0"/>
                <a:cs typeface="Century Gothic"/>
              </a:rPr>
              <a:t>ll</a:t>
            </a:r>
            <a:r>
              <a:rPr lang="en-US" altLang="ja-JP" sz="2400" dirty="0">
                <a:latin typeface="Century Gothic"/>
                <a:ea typeface="ＭＳ Ｐゴシック" charset="0"/>
                <a:cs typeface="Century Gothic"/>
              </a:rPr>
              <a:t> do them all the next day!)</a:t>
            </a:r>
          </a:p>
          <a:p>
            <a:pPr lvl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  <a:p>
            <a:pPr lvl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  <a:p>
            <a:pPr lvl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  <a:p>
            <a:pPr lvl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  <a:p>
            <a:pPr lvl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sz="28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8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entury Gothic"/>
              <a:ea typeface="ＭＳ Ｐゴシック" charset="0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entury Gothic"/>
              <a:ea typeface="ＭＳ Ｐゴシック" charset="0"/>
              <a:cs typeface="Century Gothic"/>
            </a:endParaRPr>
          </a:p>
          <a:p>
            <a:pPr marL="6858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493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Snacks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2" y="2323652"/>
            <a:ext cx="8288264" cy="4090421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charset="0"/>
              <a:buNone/>
            </a:pPr>
            <a:r>
              <a:rPr lang="en-US" dirty="0">
                <a:latin typeface="Century Gothic"/>
                <a:ea typeface="ＭＳ Ｐゴシック" charset="0"/>
                <a:cs typeface="Century Gothic"/>
              </a:rPr>
              <a:t>-You may bring a </a:t>
            </a:r>
            <a:r>
              <a:rPr lang="en-US" b="1" dirty="0" smtClean="0">
                <a:latin typeface="Century Gothic"/>
                <a:ea typeface="ＭＳ Ｐゴシック" charset="0"/>
                <a:cs typeface="Century Gothic"/>
              </a:rPr>
              <a:t>healthy </a:t>
            </a:r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snack </a:t>
            </a:r>
            <a:r>
              <a:rPr lang="en-US" dirty="0">
                <a:latin typeface="Century Gothic"/>
                <a:ea typeface="ＭＳ Ｐゴシック" charset="0"/>
                <a:cs typeface="Century Gothic"/>
              </a:rPr>
              <a:t>for our morning break.  (i.e. fruit or veggie)</a:t>
            </a:r>
          </a:p>
          <a:p>
            <a:pPr>
              <a:buFont typeface="Monotype Sorts" charset="0"/>
              <a:buNone/>
            </a:pPr>
            <a:r>
              <a:rPr lang="en-US" dirty="0">
                <a:latin typeface="Century Gothic"/>
                <a:ea typeface="ＭＳ Ｐゴシック" charset="0"/>
                <a:cs typeface="Century Gothic"/>
              </a:rPr>
              <a:t>		</a:t>
            </a:r>
            <a:r>
              <a:rPr lang="en-US" b="1" u="sng" dirty="0">
                <a:latin typeface="Century Gothic"/>
                <a:ea typeface="ＭＳ Ｐゴシック" charset="0"/>
                <a:cs typeface="Century Gothic"/>
              </a:rPr>
              <a:t>(NO CHIPS, CRACKERS, SWEETS,</a:t>
            </a:r>
          </a:p>
          <a:p>
            <a:pPr>
              <a:buFont typeface="Monotype Sorts" charset="0"/>
              <a:buNone/>
            </a:pPr>
            <a:r>
              <a:rPr lang="en-US" b="1" dirty="0">
                <a:latin typeface="Century Gothic"/>
                <a:ea typeface="ＭＳ Ｐゴシック" charset="0"/>
                <a:cs typeface="Century Gothic"/>
              </a:rPr>
              <a:t>		</a:t>
            </a:r>
            <a:r>
              <a:rPr lang="en-US" b="1" u="sng" dirty="0">
                <a:latin typeface="Century Gothic"/>
                <a:ea typeface="ＭＳ Ｐゴシック" charset="0"/>
                <a:cs typeface="Century Gothic"/>
              </a:rPr>
              <a:t>NO NUT PRODUCTS!</a:t>
            </a:r>
            <a:r>
              <a:rPr lang="en-US" b="1" u="sng" dirty="0" smtClean="0">
                <a:latin typeface="Century Gothic"/>
                <a:ea typeface="ＭＳ Ｐゴシック" charset="0"/>
                <a:cs typeface="Century Gothic"/>
              </a:rPr>
              <a:t>)</a:t>
            </a:r>
          </a:p>
          <a:p>
            <a:pPr>
              <a:buFont typeface="Monotype Sorts" charset="0"/>
              <a:buNone/>
            </a:pPr>
            <a:endParaRPr lang="en-US" dirty="0">
              <a:latin typeface="Century Gothic"/>
              <a:ea typeface="ＭＳ Ｐゴシック" charset="0"/>
              <a:cs typeface="Century Gothic"/>
            </a:endParaRPr>
          </a:p>
          <a:p>
            <a:pPr>
              <a:buFont typeface="Monotype Sorts" charset="0"/>
              <a:buNone/>
            </a:pPr>
            <a:r>
              <a:rPr lang="en-US" dirty="0">
                <a:latin typeface="Century Gothic"/>
                <a:ea typeface="ＭＳ Ｐゴシック" charset="0"/>
                <a:cs typeface="Century Gothic"/>
              </a:rPr>
              <a:t>-You may also bring a </a:t>
            </a:r>
            <a:r>
              <a:rPr lang="en-US" u="sng" dirty="0">
                <a:latin typeface="Century Gothic"/>
                <a:ea typeface="ＭＳ Ｐゴシック" charset="0"/>
                <a:cs typeface="Century Gothic"/>
              </a:rPr>
              <a:t>water</a:t>
            </a:r>
            <a:r>
              <a:rPr lang="en-US" dirty="0">
                <a:latin typeface="Century Gothic"/>
                <a:ea typeface="ＭＳ Ｐゴシック" charset="0"/>
                <a:cs typeface="Century Gothic"/>
              </a:rPr>
              <a:t> bottle for use in the team classrooms.  But please clean it out regularly</a:t>
            </a:r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.</a:t>
            </a:r>
          </a:p>
          <a:p>
            <a:pPr>
              <a:buFont typeface="Monotype Sorts" charset="0"/>
              <a:buNone/>
            </a:pPr>
            <a:endParaRPr lang="en-US" dirty="0" smtClean="0">
              <a:latin typeface="Century Gothic"/>
              <a:ea typeface="ＭＳ Ｐゴシック" charset="0"/>
              <a:cs typeface="Century Gothic"/>
            </a:endParaRPr>
          </a:p>
          <a:p>
            <a:pPr>
              <a:buFont typeface="Monotype Sorts" charset="0"/>
              <a:buNone/>
            </a:pPr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-Birthday Snack: Store bought, nut-free, hassle-free packaged</a:t>
            </a:r>
          </a:p>
          <a:p>
            <a:pPr>
              <a:buFont typeface="Monotype Sorts" charset="0"/>
              <a:buNone/>
            </a:pPr>
            <a:endParaRPr lang="en-US" dirty="0" smtClean="0">
              <a:latin typeface="Century Gothic"/>
              <a:ea typeface="ＭＳ Ｐゴシック" charset="0"/>
              <a:cs typeface="Century Gothic"/>
            </a:endParaRPr>
          </a:p>
          <a:p>
            <a:pPr>
              <a:buFont typeface="Monotype Sorts" charset="0"/>
              <a:buNone/>
            </a:pPr>
            <a:r>
              <a:rPr lang="en-US" dirty="0" smtClean="0">
                <a:latin typeface="Century Gothic"/>
                <a:ea typeface="ＭＳ Ｐゴシック" charset="0"/>
                <a:cs typeface="Century Gothic"/>
              </a:rPr>
              <a:t>-Make a mess? No treat the next day! </a:t>
            </a:r>
            <a:endParaRPr lang="en-US" dirty="0">
              <a:latin typeface="Century Gothic"/>
              <a:ea typeface="ＭＳ Ｐゴシック" charset="0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493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happy to have you on our team!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852749"/>
            <a:ext cx="6777317" cy="197988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i="1" dirty="0" smtClean="0"/>
              <a:t>Questions? Comments? Concerns?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>
                <a:latin typeface="Apple Casual"/>
                <a:cs typeface="Apple Casual"/>
              </a:rPr>
              <a:t>We are going to have a great year! </a:t>
            </a:r>
            <a:endParaRPr lang="en-US" sz="3600" dirty="0">
              <a:latin typeface="Apple Casual"/>
              <a:cs typeface="Apple Casu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53723"/>
              </p:ext>
            </p:extLst>
          </p:nvPr>
        </p:nvGraphicFramePr>
        <p:xfrm>
          <a:off x="2900398" y="2119864"/>
          <a:ext cx="1383665" cy="170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4" imgW="2108200" imgH="2590800" progId="MS_ClipArt_Gallery.2">
                  <p:embed/>
                </p:oleObj>
              </mc:Choice>
              <mc:Fallback>
                <p:oleObj name="Clip" r:id="rId4" imgW="2108200" imgH="2590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98" y="2119864"/>
                        <a:ext cx="1383665" cy="170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38115"/>
              </p:ext>
            </p:extLst>
          </p:nvPr>
        </p:nvGraphicFramePr>
        <p:xfrm>
          <a:off x="4968741" y="2170664"/>
          <a:ext cx="1187718" cy="164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6" imgW="1828800" imgH="2540000" progId="MS_ClipArt_Gallery.2">
                  <p:embed/>
                </p:oleObj>
              </mc:Choice>
              <mc:Fallback>
                <p:oleObj name="Clip" r:id="rId6" imgW="1828800" imgH="2540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741" y="2170664"/>
                        <a:ext cx="1187718" cy="1649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3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p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p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Chamoun/Weir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8:25 		</a:t>
            </a:r>
            <a:r>
              <a:rPr lang="en-US" sz="2700" b="1" dirty="0" smtClean="0">
                <a:latin typeface="Century Gothic"/>
                <a:ea typeface="ＭＳ Ｐゴシック" charset="0"/>
                <a:cs typeface="Century Gothic"/>
              </a:rPr>
              <a:t>	AM </a:t>
            </a: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Advisory</a:t>
            </a:r>
            <a:r>
              <a:rPr lang="en-US" sz="2700" b="1" dirty="0" smtClean="0">
                <a:latin typeface="Century Gothic"/>
                <a:ea typeface="ＭＳ Ｐゴシック" charset="0"/>
                <a:cs typeface="Century Gothic"/>
              </a:rPr>
              <a:t>/ REACH</a:t>
            </a:r>
            <a:endParaRPr lang="en-US" sz="2700" b="1" dirty="0">
              <a:latin typeface="Century Gothic"/>
              <a:ea typeface="ＭＳ Ｐゴシック" charset="0"/>
              <a:cs typeface="Century Gothic"/>
            </a:endParaRPr>
          </a:p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Per. 1		Exploratory</a:t>
            </a:r>
          </a:p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Per. 2		Exploratory</a:t>
            </a:r>
          </a:p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Per. 3		Math/</a:t>
            </a:r>
            <a:r>
              <a:rPr lang="en-US" sz="27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 or LA/SS</a:t>
            </a:r>
          </a:p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Per. 4		Math/</a:t>
            </a:r>
            <a:r>
              <a:rPr lang="en-US" sz="27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 or LA/SS</a:t>
            </a:r>
          </a:p>
          <a:p>
            <a:pPr>
              <a:buFont typeface="Monotype Sorts" charset="0"/>
              <a:buNone/>
            </a:pP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Per. 5		Math/</a:t>
            </a:r>
            <a:r>
              <a:rPr lang="en-US" sz="27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700" b="1" dirty="0">
                <a:latin typeface="Century Gothic"/>
                <a:ea typeface="ＭＳ Ｐゴシック" charset="0"/>
                <a:cs typeface="Century Gothic"/>
              </a:rPr>
              <a:t> or LA/SS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3495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Chamoun/Weir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Per. 6 		Lunch or Exploratory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Per. 7		Lunch or Exploratory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Per. 8		Math/</a:t>
            </a:r>
            <a:r>
              <a:rPr lang="en-US" sz="28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 or LA/SS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Per. 9		Math/</a:t>
            </a:r>
            <a:r>
              <a:rPr lang="en-US" sz="28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 or LA/SS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Per. 10	</a:t>
            </a:r>
            <a:r>
              <a:rPr lang="en-US" sz="2800" b="1" dirty="0" smtClean="0">
                <a:latin typeface="Century Gothic"/>
                <a:ea typeface="ＭＳ Ｐゴシック" charset="0"/>
                <a:cs typeface="Century Gothic"/>
              </a:rPr>
              <a:t>	Math</a:t>
            </a: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/</a:t>
            </a:r>
            <a:r>
              <a:rPr lang="en-US" sz="2800" b="1" dirty="0" err="1">
                <a:latin typeface="Century Gothic"/>
                <a:ea typeface="ＭＳ Ｐゴシック" charset="0"/>
                <a:cs typeface="Century Gothic"/>
              </a:rPr>
              <a:t>Sci</a:t>
            </a: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 or LA/SS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Advisory	</a:t>
            </a:r>
            <a:r>
              <a:rPr lang="en-US" sz="2800" b="1" dirty="0">
                <a:solidFill>
                  <a:srgbClr val="D60093"/>
                </a:solidFill>
                <a:latin typeface="Century Gothic"/>
                <a:ea typeface="ＭＳ Ｐゴシック" charset="0"/>
                <a:cs typeface="Century Gothic"/>
              </a:rPr>
              <a:t>		 		</a:t>
            </a:r>
            <a:endParaRPr lang="en-US" sz="2800" b="1" dirty="0">
              <a:solidFill>
                <a:srgbClr val="D60093"/>
              </a:solidFill>
              <a:latin typeface="Century Gothic"/>
              <a:ea typeface="ＭＳ Ｐゴシック" charset="0"/>
              <a:cs typeface="Century Gothic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69586"/>
              </p:ext>
            </p:extLst>
          </p:nvPr>
        </p:nvGraphicFramePr>
        <p:xfrm>
          <a:off x="6442859" y="5213717"/>
          <a:ext cx="13779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lip" r:id="rId4" imgW="1371600" imgH="558800" progId="MS_ClipArt_Gallery.2">
                  <p:embed/>
                </p:oleObj>
              </mc:Choice>
              <mc:Fallback>
                <p:oleObj name="Clip" r:id="rId4" imgW="1371600" imgH="558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859" y="5213717"/>
                        <a:ext cx="13779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1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Chamoun/Weir PM Advisory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Monday</a:t>
            </a:r>
            <a:r>
              <a:rPr lang="en-US" dirty="0" smtClean="0"/>
              <a:t>: No PM Advisory </a:t>
            </a:r>
          </a:p>
          <a:p>
            <a:r>
              <a:rPr lang="en-US" b="1" u="sng" dirty="0" smtClean="0"/>
              <a:t>Tuesday</a:t>
            </a:r>
            <a:r>
              <a:rPr lang="en-US" dirty="0" smtClean="0"/>
              <a:t>: Silent reading day </a:t>
            </a:r>
          </a:p>
          <a:p>
            <a:r>
              <a:rPr lang="en-US" b="1" u="sng" dirty="0" smtClean="0"/>
              <a:t>Wednesday</a:t>
            </a:r>
            <a:r>
              <a:rPr lang="en-US" dirty="0" smtClean="0"/>
              <a:t>: Homefun time </a:t>
            </a:r>
          </a:p>
          <a:p>
            <a:r>
              <a:rPr lang="en-US" b="1" u="sng" dirty="0" smtClean="0"/>
              <a:t>Thursday</a:t>
            </a:r>
            <a:r>
              <a:rPr lang="en-US" dirty="0" smtClean="0"/>
              <a:t>: Recycling Day</a:t>
            </a:r>
          </a:p>
          <a:p>
            <a:r>
              <a:rPr lang="en-US" b="1" u="sng" dirty="0" smtClean="0"/>
              <a:t>Friday</a:t>
            </a:r>
            <a:r>
              <a:rPr lang="en-US" dirty="0" smtClean="0"/>
              <a:t>: Cleaning Day </a:t>
            </a:r>
            <a:r>
              <a:rPr lang="en-US" b="1" i="1" dirty="0" smtClean="0"/>
              <a:t>or</a:t>
            </a:r>
            <a:r>
              <a:rPr lang="en-US" dirty="0" smtClean="0"/>
              <a:t> Team Building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4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39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 little Sneak Peek about Miss Chamoun…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02" y="2323652"/>
            <a:ext cx="4359781" cy="3508977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 really like Justin </a:t>
            </a:r>
            <a:r>
              <a:rPr lang="en-US" dirty="0" err="1" smtClean="0"/>
              <a:t>Bieber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I’d love to own a farm and take care of pigs, horses, and cows.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 always knew I wanted to be a teacher growing up. </a:t>
            </a:r>
          </a:p>
          <a:p>
            <a:pPr marL="68580" indent="0">
              <a:buNone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9453">
            <a:off x="5403273" y="1779627"/>
            <a:ext cx="3347419" cy="40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710" y="2951190"/>
            <a:ext cx="3300984" cy="146304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Apple Casual"/>
                <a:cs typeface="Apple Casual"/>
              </a:rPr>
              <a:t>*I am OBSESSED with procedures! Procedures make the world go round and our classroom function as a safe and positive learning community </a:t>
            </a:r>
            <a:r>
              <a:rPr lang="en-US" i="1" dirty="0">
                <a:latin typeface="Apple Casual"/>
                <a:cs typeface="Apple Casual"/>
                <a:sym typeface="Wingdings"/>
              </a:rPr>
              <a:t></a:t>
            </a:r>
            <a:r>
              <a:rPr lang="en-US" i="1" dirty="0">
                <a:latin typeface="Apple Casual"/>
                <a:cs typeface="Apple Casual"/>
              </a:rPr>
              <a:t>.</a:t>
            </a:r>
            <a:r>
              <a:rPr lang="en-US" dirty="0">
                <a:latin typeface="Apple Casual"/>
                <a:cs typeface="Apple Casual"/>
              </a:rPr>
              <a:t/>
            </a:r>
            <a:br>
              <a:rPr lang="en-US" dirty="0">
                <a:latin typeface="Apple Casual"/>
                <a:cs typeface="Apple Casual"/>
              </a:rPr>
            </a:b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5" name="Picture Placeholder 4" descr="Unknown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8" y="693738"/>
            <a:ext cx="3359150" cy="54689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dirty="0" smtClean="0"/>
              <a:t>On that note, let’s learn the classroom procedures…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18602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8732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Classroom Procedures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391732"/>
            <a:ext cx="8178800" cy="486755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Students will enter the classroom at </a:t>
            </a:r>
            <a:r>
              <a:rPr lang="en-US" sz="2000" b="1" dirty="0"/>
              <a:t>8:25AM</a:t>
            </a:r>
            <a:r>
              <a:rPr lang="en-US" sz="2000" dirty="0"/>
              <a:t>.  </a:t>
            </a:r>
          </a:p>
          <a:p>
            <a:pPr lvl="0"/>
            <a:r>
              <a:rPr lang="en-US" sz="2000" dirty="0"/>
              <a:t>Students will request permission from the teacher to leave the room at any time.</a:t>
            </a:r>
          </a:p>
          <a:p>
            <a:pPr lvl="0"/>
            <a:r>
              <a:rPr lang="en-US" sz="2000" dirty="0"/>
              <a:t>Students will be dismissed at the end of advisory by the teacher.</a:t>
            </a:r>
          </a:p>
          <a:p>
            <a:pPr lvl="0"/>
            <a:r>
              <a:rPr lang="en-US" sz="2000" dirty="0"/>
              <a:t>Students will raise their hand to speak.</a:t>
            </a:r>
          </a:p>
          <a:p>
            <a:pPr lvl="0"/>
            <a:r>
              <a:rPr lang="en-US" sz="2000" dirty="0" smtClean="0"/>
              <a:t>Students </a:t>
            </a:r>
            <a:r>
              <a:rPr lang="en-US" sz="2000" dirty="0"/>
              <a:t>will be silent when the lights are turned off, and will move to face the teacher.</a:t>
            </a:r>
          </a:p>
          <a:p>
            <a:pPr lvl="0"/>
            <a:r>
              <a:rPr lang="en-US" sz="2000" dirty="0"/>
              <a:t>Students will adhere to all school-handbook policies (i.e. cell phone, back packs, food, technology, etc.).</a:t>
            </a:r>
          </a:p>
          <a:p>
            <a:pPr marL="6858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02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528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Job Chart for a Safe and Fun Learning Community 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 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7948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pple Casual"/>
                <a:cs typeface="Apple Casual"/>
              </a:rPr>
              <a:t>Classroom </a:t>
            </a:r>
            <a:r>
              <a:rPr lang="en-US" dirty="0" smtClean="0">
                <a:latin typeface="Apple Casual"/>
                <a:cs typeface="Apple Casual"/>
              </a:rPr>
              <a:t>Expectations &amp; Consequences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 smtClean="0"/>
              <a:t>R-E-S-P-E-C-T</a:t>
            </a:r>
          </a:p>
          <a:p>
            <a:pPr algn="ctr"/>
            <a:r>
              <a:rPr lang="en-US" sz="1800" b="1" dirty="0" smtClean="0"/>
              <a:t>~Aretha Franklin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07" y="905099"/>
            <a:ext cx="3318837" cy="493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40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203</TotalTime>
  <Words>855</Words>
  <Application>Microsoft Macintosh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Microsoft Clip Gallery</vt:lpstr>
      <vt:lpstr>Welcome to Advisory with Miss Chamoun and Mr. Weir! </vt:lpstr>
      <vt:lpstr>Chamoun/Weir Schedule</vt:lpstr>
      <vt:lpstr>Chamoun/Weir Schedule</vt:lpstr>
      <vt:lpstr>Chamoun/Weir PM Advisory Rotations</vt:lpstr>
      <vt:lpstr>A little Sneak Peek about Miss Chamoun…</vt:lpstr>
      <vt:lpstr>*I am OBSESSED with procedures! Procedures make the world go round and our classroom function as a safe and positive learning community . </vt:lpstr>
      <vt:lpstr>Classroom Procedures</vt:lpstr>
      <vt:lpstr>Job Chart for a Safe and Fun Learning Community  </vt:lpstr>
      <vt:lpstr>Classroom Expectations &amp; Consequences</vt:lpstr>
      <vt:lpstr>Consequences </vt:lpstr>
      <vt:lpstr>Should I worry about the Accountability Sheets?</vt:lpstr>
      <vt:lpstr>Rewards (The Good Stuff)</vt:lpstr>
      <vt:lpstr>A little Sneak Peek about Mr. Weir….</vt:lpstr>
      <vt:lpstr>Helpful Information</vt:lpstr>
      <vt:lpstr>So will there be homefun?</vt:lpstr>
      <vt:lpstr>What does it mean to advocate? </vt:lpstr>
      <vt:lpstr>Random Stuff to Know…</vt:lpstr>
      <vt:lpstr>Snacks and Water</vt:lpstr>
      <vt:lpstr>We are happy to have you on our team!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Joob</dc:creator>
  <cp:lastModifiedBy>Danielle Chamoun</cp:lastModifiedBy>
  <cp:revision>141</cp:revision>
  <dcterms:created xsi:type="dcterms:W3CDTF">2013-08-19T02:53:09Z</dcterms:created>
  <dcterms:modified xsi:type="dcterms:W3CDTF">2014-08-22T15:39:58Z</dcterms:modified>
</cp:coreProperties>
</file>