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9" r:id="rId3"/>
    <p:sldId id="257" r:id="rId4"/>
    <p:sldId id="265" r:id="rId5"/>
    <p:sldId id="276" r:id="rId6"/>
    <p:sldId id="277" r:id="rId7"/>
    <p:sldId id="266" r:id="rId8"/>
    <p:sldId id="267" r:id="rId9"/>
    <p:sldId id="268" r:id="rId10"/>
    <p:sldId id="274" r:id="rId11"/>
    <p:sldId id="275" r:id="rId12"/>
    <p:sldId id="262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92B46-0A39-B341-AC41-BE61DD4DD0E6}" type="datetimeFigureOut">
              <a:rPr lang="en-US" smtClean="0"/>
              <a:t>8/23/14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47271-8940-F94C-91FD-FDEBDAFF3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40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8/23/14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ChamounS.weebly.com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niellechamoun@winnetka36.or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hyperlink" Target="http://www.MissChamoun.weebly.co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1598" y="1593381"/>
            <a:ext cx="6811548" cy="252632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halkduster"/>
              </a:rPr>
              <a:t>Welcome to</a:t>
            </a:r>
            <a:br>
              <a:rPr lang="en-US" sz="3200" dirty="0" smtClean="0">
                <a:latin typeface="Chalkduster"/>
              </a:rPr>
            </a:br>
            <a:r>
              <a:rPr lang="en-US" sz="3200" dirty="0" smtClean="0">
                <a:latin typeface="Chalkduster"/>
              </a:rPr>
              <a:t> Miss </a:t>
            </a:r>
            <a:r>
              <a:rPr lang="en-US" sz="3200" dirty="0" err="1" smtClean="0">
                <a:latin typeface="Chalkduster"/>
              </a:rPr>
              <a:t>Chamoun’s</a:t>
            </a:r>
            <a:r>
              <a:rPr lang="en-US" sz="3200" dirty="0" smtClean="0">
                <a:latin typeface="Chalkduster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halkduster"/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  <a:latin typeface="Chalkduster"/>
              </a:rPr>
              <a:t>Sha-mone</a:t>
            </a:r>
            <a:r>
              <a:rPr lang="en-US" sz="3200" dirty="0">
                <a:solidFill>
                  <a:srgbClr val="FF0000"/>
                </a:solidFill>
                <a:latin typeface="Chalkduster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halkduster"/>
                <a:sym typeface="Wingdings"/>
              </a:rPr>
              <a:t>)</a:t>
            </a:r>
            <a:r>
              <a:rPr lang="en-US" sz="3200" dirty="0" smtClean="0">
                <a:latin typeface="Chalkduster"/>
              </a:rPr>
              <a:t> 6</a:t>
            </a:r>
            <a:r>
              <a:rPr lang="en-US" sz="3200" baseline="30000" dirty="0" smtClean="0">
                <a:latin typeface="Chalkduster"/>
              </a:rPr>
              <a:t>th</a:t>
            </a:r>
            <a:r>
              <a:rPr lang="en-US" sz="3200" dirty="0" smtClean="0">
                <a:latin typeface="Chalkduster"/>
              </a:rPr>
              <a:t> Grade English/Social Studies  Class!</a:t>
            </a:r>
            <a:endParaRPr lang="en-US" sz="3200" dirty="0">
              <a:latin typeface="Chalkdus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158422"/>
            <a:ext cx="5712179" cy="1524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halkduster"/>
              </a:rPr>
              <a:t>The Skokie School</a:t>
            </a:r>
          </a:p>
          <a:p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halkduster"/>
              </a:rPr>
              <a:t>2014-15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25735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  <a:cs typeface="Chalkduster"/>
              </a:rPr>
              <a:t>Differentiated Instruction (DI)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2119257"/>
            <a:ext cx="7171712" cy="36038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Students come to the material from different levels and directions as a result from…</a:t>
            </a:r>
          </a:p>
          <a:p>
            <a:pPr lvl="1"/>
            <a:r>
              <a:rPr lang="en-US" dirty="0" smtClean="0">
                <a:latin typeface="Chalkduster"/>
                <a:cs typeface="Chalkduster"/>
              </a:rPr>
              <a:t>Different educational backgrounds</a:t>
            </a:r>
          </a:p>
          <a:p>
            <a:pPr lvl="1"/>
            <a:r>
              <a:rPr lang="en-US" dirty="0" smtClean="0">
                <a:latin typeface="Chalkduster"/>
                <a:cs typeface="Chalkduster"/>
              </a:rPr>
              <a:t>Different life experiences </a:t>
            </a:r>
          </a:p>
          <a:p>
            <a:pPr lvl="1"/>
            <a:r>
              <a:rPr lang="en-US" dirty="0" smtClean="0">
                <a:latin typeface="Chalkduster"/>
                <a:cs typeface="Chalkduster"/>
              </a:rPr>
              <a:t>Different areas of interest and readiness</a:t>
            </a:r>
          </a:p>
          <a:p>
            <a:pPr lvl="1"/>
            <a:r>
              <a:rPr lang="en-US" dirty="0" smtClean="0">
                <a:latin typeface="Chalkduster"/>
                <a:cs typeface="Chalkduster"/>
              </a:rPr>
              <a:t>Different natural areas of strengths and struggles</a:t>
            </a:r>
          </a:p>
          <a:p>
            <a:r>
              <a:rPr lang="en-US" dirty="0" smtClean="0">
                <a:latin typeface="Chalkduster"/>
                <a:cs typeface="Chalkduster"/>
              </a:rPr>
              <a:t>DI is based on interest and academic level</a:t>
            </a:r>
          </a:p>
          <a:p>
            <a:r>
              <a:rPr lang="en-US" dirty="0" smtClean="0">
                <a:latin typeface="Chalkduster"/>
                <a:cs typeface="Chalkduster"/>
              </a:rPr>
              <a:t>Levels assessed by </a:t>
            </a:r>
            <a:r>
              <a:rPr lang="en-US" dirty="0" err="1" smtClean="0">
                <a:latin typeface="Chalkduster"/>
                <a:cs typeface="Chalkduster"/>
              </a:rPr>
              <a:t>preassessments</a:t>
            </a:r>
            <a:r>
              <a:rPr lang="en-US" dirty="0" smtClean="0">
                <a:latin typeface="Chalkduster"/>
                <a:cs typeface="Chalkduster"/>
              </a:rPr>
              <a:t> and formative &amp; summative assessments </a:t>
            </a:r>
            <a:endParaRPr lang="en-US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57018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  <a:cs typeface="Chalkduster"/>
              </a:rPr>
              <a:t>Differentiated Instruction (DI)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856" y="2119257"/>
            <a:ext cx="7882134" cy="410110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What it looks likes in the classroom…</a:t>
            </a:r>
          </a:p>
          <a:p>
            <a:pPr lvl="1"/>
            <a:r>
              <a:rPr lang="en-US" dirty="0" smtClean="0">
                <a:latin typeface="Chalkduster"/>
                <a:cs typeface="Chalkduster"/>
              </a:rPr>
              <a:t>Flexible grouping/seating</a:t>
            </a:r>
          </a:p>
          <a:p>
            <a:pPr lvl="1"/>
            <a:r>
              <a:rPr lang="en-US" dirty="0" smtClean="0">
                <a:latin typeface="Chalkduster"/>
                <a:cs typeface="Chalkduster"/>
              </a:rPr>
              <a:t>Different homework assignments</a:t>
            </a:r>
          </a:p>
          <a:p>
            <a:pPr lvl="1"/>
            <a:r>
              <a:rPr lang="en-US" dirty="0" smtClean="0">
                <a:latin typeface="Chalkduster"/>
                <a:cs typeface="Chalkduster"/>
              </a:rPr>
              <a:t>Choice and autonomy</a:t>
            </a:r>
          </a:p>
          <a:p>
            <a:pPr lvl="1"/>
            <a:r>
              <a:rPr lang="en-US" dirty="0" smtClean="0">
                <a:latin typeface="Chalkduster"/>
                <a:cs typeface="Chalkduster"/>
              </a:rPr>
              <a:t>Small group vs. large group instruction</a:t>
            </a:r>
          </a:p>
          <a:p>
            <a:r>
              <a:rPr lang="en-US" dirty="0" smtClean="0">
                <a:latin typeface="Chalkduster"/>
                <a:cs typeface="Chalkduster"/>
              </a:rPr>
              <a:t>What is does NOT look like…</a:t>
            </a:r>
          </a:p>
          <a:p>
            <a:pPr lvl="1"/>
            <a:r>
              <a:rPr lang="en-US" dirty="0">
                <a:latin typeface="Chalkduster"/>
                <a:cs typeface="Chalkduster"/>
              </a:rPr>
              <a:t>S</a:t>
            </a:r>
            <a:r>
              <a:rPr lang="en-US" dirty="0" smtClean="0">
                <a:latin typeface="Chalkduster"/>
                <a:cs typeface="Chalkduster"/>
              </a:rPr>
              <a:t>tudents given “more” or “less” work or given “free time” based on their level</a:t>
            </a:r>
          </a:p>
          <a:p>
            <a:pPr lvl="1"/>
            <a:r>
              <a:rPr lang="en-US" dirty="0" smtClean="0">
                <a:latin typeface="Chalkduster"/>
                <a:cs typeface="Chalkduster"/>
              </a:rPr>
              <a:t>Permanent grouping </a:t>
            </a:r>
          </a:p>
          <a:p>
            <a:pPr lvl="1"/>
            <a:r>
              <a:rPr lang="en-US" dirty="0" smtClean="0">
                <a:latin typeface="Chalkduster"/>
                <a:cs typeface="Chalkduster"/>
              </a:rPr>
              <a:t>“Smart” students vs. “not smart” students</a:t>
            </a:r>
          </a:p>
          <a:p>
            <a:r>
              <a:rPr lang="en-US" dirty="0" smtClean="0">
                <a:latin typeface="Chalkduster"/>
                <a:cs typeface="Chalkduster"/>
              </a:rPr>
              <a:t>WHY differentiate?</a:t>
            </a:r>
          </a:p>
          <a:p>
            <a:pPr lvl="1"/>
            <a:r>
              <a:rPr lang="en-US" dirty="0" smtClean="0">
                <a:latin typeface="Chalkduster"/>
                <a:cs typeface="Chalkduster"/>
              </a:rPr>
              <a:t>Help each student achieve success based on his/her own level</a:t>
            </a:r>
          </a:p>
          <a:p>
            <a:pPr lvl="1"/>
            <a:r>
              <a:rPr lang="en-US" dirty="0" smtClean="0">
                <a:latin typeface="Chalkduster"/>
                <a:cs typeface="Chalkduster"/>
              </a:rPr>
              <a:t>Research-based by Carol Tomlinson</a:t>
            </a:r>
            <a:endParaRPr lang="en-US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31776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65" y="960175"/>
            <a:ext cx="4618983" cy="202825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  <a:cs typeface="Chalkduster"/>
              </a:rPr>
              <a:t>Oh Snap! Take a picture and save this…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282" y="2430525"/>
            <a:ext cx="7353701" cy="4036531"/>
          </a:xfrm>
        </p:spPr>
        <p:txBody>
          <a:bodyPr>
            <a:normAutofit/>
          </a:bodyPr>
          <a:lstStyle/>
          <a:p>
            <a:pPr marL="548640" lvl="2"/>
            <a:endParaRPr lang="en-US" sz="1600" dirty="0">
              <a:latin typeface="Chalkduster"/>
            </a:endParaRPr>
          </a:p>
          <a:p>
            <a:pPr marL="548640" lvl="2"/>
            <a:r>
              <a:rPr lang="en-US" sz="2400" dirty="0" smtClean="0">
                <a:latin typeface="Chalkduster"/>
              </a:rPr>
              <a:t>Email*:</a:t>
            </a:r>
            <a:r>
              <a:rPr lang="en-US" sz="2400" dirty="0" smtClean="0">
                <a:latin typeface="Chalkduster"/>
                <a:hlinkClick r:id="rId2"/>
              </a:rPr>
              <a:t>daniellechamoun</a:t>
            </a:r>
            <a:r>
              <a:rPr lang="en-US" sz="2400" dirty="0">
                <a:latin typeface="Chalkduster"/>
                <a:hlinkClick r:id="rId2"/>
              </a:rPr>
              <a:t>@winnetka36.org</a:t>
            </a:r>
            <a:endParaRPr lang="en-US" sz="2400" dirty="0">
              <a:latin typeface="Chalkduster"/>
            </a:endParaRPr>
          </a:p>
          <a:p>
            <a:pPr marL="320040" lvl="2" indent="0">
              <a:buNone/>
            </a:pPr>
            <a:endParaRPr lang="en-US" sz="1400" dirty="0">
              <a:latin typeface="Chalkduster"/>
            </a:endParaRPr>
          </a:p>
          <a:p>
            <a:pPr marL="548640" lvl="2"/>
            <a:r>
              <a:rPr lang="en-US" sz="2400" dirty="0">
                <a:latin typeface="Chalkduster"/>
              </a:rPr>
              <a:t>Websites:				</a:t>
            </a:r>
          </a:p>
          <a:p>
            <a:pPr marL="914400" lvl="3"/>
            <a:r>
              <a:rPr lang="en-US" sz="2500" dirty="0" smtClean="0">
                <a:latin typeface="Chalkduster"/>
                <a:hlinkClick r:id="rId3"/>
              </a:rPr>
              <a:t>www.MissChamoun.weebly.com</a:t>
            </a:r>
            <a:r>
              <a:rPr lang="en-US" sz="2500" dirty="0" smtClean="0">
                <a:latin typeface="Chalkduster"/>
              </a:rPr>
              <a:t> </a:t>
            </a:r>
            <a:endParaRPr lang="en-US" sz="2500" dirty="0">
              <a:latin typeface="Chalkduster"/>
            </a:endParaRPr>
          </a:p>
          <a:p>
            <a:pPr marL="0" indent="0">
              <a:buNone/>
            </a:pPr>
            <a:r>
              <a:rPr lang="en-US" sz="3200" i="1" dirty="0" smtClean="0">
                <a:latin typeface="Squiggly Asta"/>
                <a:cs typeface="Squiggly Asta"/>
              </a:rPr>
              <a:t>*Unavailable during Class time, after 7PM, and weekends. Emergencies during the day, please call the office.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08" y="420065"/>
            <a:ext cx="3361817" cy="240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30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7598" y="594131"/>
            <a:ext cx="7587610" cy="120248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  <a:cs typeface="Chalkduster"/>
              </a:rPr>
              <a:t>Helpful Links on Website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halkduster"/>
              <a:cs typeface="Chalkduste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95154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490221" y="2414368"/>
            <a:ext cx="1934783" cy="502993"/>
          </a:xfrm>
          <a:prstGeom prst="ellipse">
            <a:avLst/>
          </a:prstGeom>
          <a:noFill/>
          <a:ln w="76200" cmpd="sng">
            <a:solidFill>
              <a:srgbClr val="AA2B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692226" y="2403295"/>
            <a:ext cx="1647115" cy="502993"/>
          </a:xfrm>
          <a:prstGeom prst="ellipse">
            <a:avLst/>
          </a:prstGeom>
          <a:noFill/>
          <a:ln w="76200" cmpd="sng">
            <a:solidFill>
              <a:srgbClr val="AA2B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90706" y="2414368"/>
            <a:ext cx="1647115" cy="502993"/>
          </a:xfrm>
          <a:prstGeom prst="ellipse">
            <a:avLst/>
          </a:prstGeom>
          <a:noFill/>
          <a:ln w="76200" cmpd="sng">
            <a:solidFill>
              <a:srgbClr val="AA2B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98093" y="2818264"/>
            <a:ext cx="1647115" cy="502993"/>
          </a:xfrm>
          <a:prstGeom prst="ellipse">
            <a:avLst/>
          </a:prstGeom>
          <a:noFill/>
          <a:ln w="76200" cmpd="sng">
            <a:solidFill>
              <a:srgbClr val="AA2B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66123" y="3509495"/>
            <a:ext cx="1647115" cy="502993"/>
          </a:xfrm>
          <a:prstGeom prst="ellipse">
            <a:avLst/>
          </a:prstGeom>
          <a:noFill/>
          <a:ln w="76200" cmpd="sng">
            <a:solidFill>
              <a:srgbClr val="AA2B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9998" y="5492774"/>
            <a:ext cx="7587610" cy="1202485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alkduster"/>
                <a:cs typeface="Chalkduster"/>
                <a:hlinkClick r:id="rId3"/>
              </a:rPr>
              <a:t>www.MissChamoun.weebly.com</a:t>
            </a:r>
            <a:endParaRPr lang="en-US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641464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11" y="1646789"/>
            <a:ext cx="7136524" cy="28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3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436378">
            <a:off x="3928686" y="753420"/>
            <a:ext cx="6965245" cy="76991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</a:rPr>
              <a:t>About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alkduster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</a:rPr>
              <a:t>Me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442" y="749566"/>
            <a:ext cx="4624096" cy="578064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halkduster"/>
                <a:cs typeface="Chalkduster"/>
              </a:rPr>
              <a:t>Park Ridge, IL</a:t>
            </a:r>
          </a:p>
          <a:p>
            <a:r>
              <a:rPr lang="en-US" sz="2800" dirty="0" smtClean="0">
                <a:latin typeface="Chalkduster"/>
                <a:cs typeface="Chalkduster"/>
              </a:rPr>
              <a:t>BA and MA from the University of Dayton</a:t>
            </a:r>
          </a:p>
          <a:p>
            <a:r>
              <a:rPr lang="en-US" sz="2800" dirty="0" smtClean="0">
                <a:latin typeface="Chalkduster"/>
                <a:cs typeface="Chalkduster"/>
              </a:rPr>
              <a:t>1 year in advertising</a:t>
            </a:r>
          </a:p>
          <a:p>
            <a:r>
              <a:rPr lang="en-US" dirty="0" smtClean="0">
                <a:solidFill>
                  <a:srgbClr val="FF0000"/>
                </a:solidFill>
                <a:latin typeface="Chalkduster"/>
                <a:cs typeface="Chalkduster"/>
              </a:rPr>
              <a:t>5</a:t>
            </a:r>
            <a:r>
              <a:rPr lang="en-US" baseline="30000" dirty="0" smtClean="0">
                <a:solidFill>
                  <a:srgbClr val="FF0000"/>
                </a:solidFill>
                <a:latin typeface="Chalkduster"/>
                <a:cs typeface="Chalkduster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Chalkduster"/>
                <a:cs typeface="Chalkduster"/>
              </a:rPr>
              <a:t> year teaching</a:t>
            </a:r>
            <a:endParaRPr lang="en-US" sz="1000" dirty="0" smtClean="0">
              <a:solidFill>
                <a:srgbClr val="FF0000"/>
              </a:solidFill>
              <a:latin typeface="Chalkduster"/>
              <a:cs typeface="Chalkduster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halkduster"/>
                <a:cs typeface="Chalkduster"/>
              </a:rPr>
              <a:t> College prep English, literature, gifted/talented small group</a:t>
            </a:r>
          </a:p>
          <a:p>
            <a:r>
              <a:rPr lang="en-US" dirty="0" smtClean="0">
                <a:solidFill>
                  <a:srgbClr val="0000FF"/>
                </a:solidFill>
                <a:latin typeface="Chalkduster"/>
                <a:cs typeface="Chalkduster"/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2</a:t>
            </a:r>
            <a:r>
              <a:rPr lang="en-US" baseline="30000" dirty="0" smtClean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nd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 year in the district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halkduster"/>
                <a:cs typeface="Chalkduster"/>
              </a:rPr>
              <a:t>7-8</a:t>
            </a:r>
            <a:r>
              <a:rPr lang="en-US" baseline="30000" dirty="0" smtClean="0">
                <a:solidFill>
                  <a:srgbClr val="0000FF"/>
                </a:solidFill>
                <a:latin typeface="Chalkduster"/>
                <a:cs typeface="Chalkduster"/>
              </a:rPr>
              <a:t>th</a:t>
            </a:r>
            <a:r>
              <a:rPr lang="en-US" dirty="0" smtClean="0">
                <a:solidFill>
                  <a:srgbClr val="0000FF"/>
                </a:solidFill>
                <a:latin typeface="Chalkduster"/>
                <a:cs typeface="Chalkduster"/>
              </a:rPr>
              <a:t> grade English at CW</a:t>
            </a:r>
            <a:endParaRPr lang="en-US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5760" lvl="1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38622" y="14146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4" y="2715086"/>
            <a:ext cx="2179412" cy="1375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659" y="1196131"/>
            <a:ext cx="1436394" cy="1052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26321">
            <a:off x="6374083" y="1773367"/>
            <a:ext cx="2497784" cy="1740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648" y="3899433"/>
            <a:ext cx="1145763" cy="1145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0582" y="4091079"/>
            <a:ext cx="2748528" cy="218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25" y="657312"/>
            <a:ext cx="7807306" cy="12024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</a:rPr>
              <a:t>English &amp; Social Studies Curriculum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383" y="1623227"/>
            <a:ext cx="3790878" cy="45607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halkduster"/>
              </a:rPr>
              <a:t>Writing</a:t>
            </a:r>
          </a:p>
          <a:p>
            <a:r>
              <a:rPr lang="en-US" dirty="0" smtClean="0">
                <a:latin typeface="Chalkduster"/>
              </a:rPr>
              <a:t>Literature</a:t>
            </a:r>
          </a:p>
          <a:p>
            <a:r>
              <a:rPr lang="en-US" dirty="0" smtClean="0">
                <a:latin typeface="Chalkduster"/>
              </a:rPr>
              <a:t>Independent Reading</a:t>
            </a:r>
          </a:p>
          <a:p>
            <a:r>
              <a:rPr lang="en-US" dirty="0" smtClean="0">
                <a:latin typeface="Chalkduster"/>
              </a:rPr>
              <a:t>Greek/Latin Roots and Affixes</a:t>
            </a:r>
          </a:p>
          <a:p>
            <a:r>
              <a:rPr lang="en-US" dirty="0" smtClean="0">
                <a:latin typeface="Chalkduster"/>
              </a:rPr>
              <a:t>Grammar</a:t>
            </a:r>
          </a:p>
          <a:p>
            <a:r>
              <a:rPr lang="en-US" dirty="0" smtClean="0">
                <a:latin typeface="Chalkduster"/>
              </a:rPr>
              <a:t>Ancient </a:t>
            </a:r>
            <a:r>
              <a:rPr lang="en-US" dirty="0" err="1" smtClean="0">
                <a:latin typeface="Chalkduster"/>
              </a:rPr>
              <a:t>Civilzations</a:t>
            </a:r>
            <a:endParaRPr lang="en-US" dirty="0">
              <a:latin typeface="Chalkduster"/>
            </a:endParaRPr>
          </a:p>
          <a:p>
            <a:pPr marL="0" indent="0">
              <a:buNone/>
            </a:pPr>
            <a:endParaRPr lang="en-US" dirty="0" smtClean="0">
              <a:latin typeface="Chalkduster"/>
            </a:endParaRPr>
          </a:p>
          <a:p>
            <a:pPr marL="274320" lvl="1"/>
            <a:endParaRPr lang="en-US" dirty="0" smtClean="0">
              <a:latin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261" y="1859797"/>
            <a:ext cx="3333337" cy="252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8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25" y="475872"/>
            <a:ext cx="7807306" cy="12024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</a:rPr>
              <a:t>Integrated Approach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383" y="1360827"/>
            <a:ext cx="7078864" cy="48231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halkduster"/>
              </a:rPr>
              <a:t>Beginnings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</a:rPr>
              <a:t>What does it mean to belong? How do challenges affect our sense of belonging? </a:t>
            </a:r>
          </a:p>
          <a:p>
            <a:r>
              <a:rPr lang="en-US" dirty="0" smtClean="0">
                <a:latin typeface="Chalkduster"/>
              </a:rPr>
              <a:t>Building Blocks of the Future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</a:rPr>
              <a:t>How does the past influence the future? </a:t>
            </a:r>
          </a:p>
          <a:p>
            <a:r>
              <a:rPr lang="en-US" dirty="0" smtClean="0">
                <a:latin typeface="Chalkduster"/>
              </a:rPr>
              <a:t>Legacy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</a:rPr>
              <a:t>How can we leave a positive legacy behind as global citizens?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056" y="2478391"/>
            <a:ext cx="1998768" cy="2056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96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25" y="475872"/>
            <a:ext cx="7807306" cy="12024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</a:rPr>
              <a:t>Ancient Civilizations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383" y="1360827"/>
            <a:ext cx="7078864" cy="48231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halkduster"/>
              </a:rPr>
              <a:t>Greece</a:t>
            </a:r>
          </a:p>
          <a:p>
            <a:r>
              <a:rPr lang="en-US" dirty="0" smtClean="0">
                <a:latin typeface="Chalkduster"/>
              </a:rPr>
              <a:t>Rome</a:t>
            </a:r>
          </a:p>
          <a:p>
            <a:r>
              <a:rPr lang="en-US" dirty="0" smtClean="0">
                <a:latin typeface="Chalkduster"/>
              </a:rPr>
              <a:t>Egypt</a:t>
            </a:r>
          </a:p>
          <a:p>
            <a:r>
              <a:rPr lang="en-US" dirty="0" smtClean="0">
                <a:latin typeface="Chalkduster"/>
              </a:rPr>
              <a:t>Middle Ages</a:t>
            </a:r>
          </a:p>
          <a:p>
            <a:r>
              <a:rPr lang="en-US" dirty="0" smtClean="0">
                <a:latin typeface="Chalkduster"/>
              </a:rPr>
              <a:t>Strategies to read non-fiction and informational text</a:t>
            </a:r>
          </a:p>
          <a:p>
            <a:r>
              <a:rPr lang="en-US" dirty="0" smtClean="0">
                <a:latin typeface="Chalkduster"/>
              </a:rPr>
              <a:t>Research strategies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</a:rPr>
              <a:t>Current events</a:t>
            </a:r>
          </a:p>
          <a:p>
            <a:r>
              <a:rPr lang="en-US" dirty="0" smtClean="0">
                <a:latin typeface="Chalkduster"/>
              </a:rPr>
              <a:t>Problem-solving skills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</a:rPr>
              <a:t>Model UN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856" y="3936999"/>
            <a:ext cx="2585037" cy="2660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266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25" y="475872"/>
            <a:ext cx="7807306" cy="12024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</a:rPr>
              <a:t>Writing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383" y="1360827"/>
            <a:ext cx="7078864" cy="48231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halkduster"/>
              </a:rPr>
              <a:t>Daily Responses to literature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</a:rPr>
              <a:t>Box Format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</a:rPr>
              <a:t>Inquiry based </a:t>
            </a:r>
          </a:p>
          <a:p>
            <a:r>
              <a:rPr lang="en-US" dirty="0" smtClean="0">
                <a:latin typeface="Chalkduster"/>
              </a:rPr>
              <a:t>Writers Workshop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</a:rPr>
              <a:t>Argument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</a:rPr>
              <a:t>Fiction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</a:rPr>
              <a:t>Informational</a:t>
            </a:r>
          </a:p>
          <a:p>
            <a:r>
              <a:rPr lang="en-US" dirty="0" smtClean="0">
                <a:latin typeface="Chalkduster"/>
              </a:rPr>
              <a:t>Grammar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</a:rPr>
              <a:t>Pronouns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</a:rPr>
              <a:t>Commas, dashes, parenthesis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</a:rPr>
              <a:t>Sentence structure/types </a:t>
            </a:r>
          </a:p>
          <a:p>
            <a:r>
              <a:rPr lang="en-US" dirty="0" smtClean="0">
                <a:latin typeface="Chalkduster"/>
              </a:rPr>
              <a:t>Rubric: Structure, development, language conventions </a:t>
            </a:r>
          </a:p>
          <a:p>
            <a:r>
              <a:rPr lang="en-US" dirty="0">
                <a:latin typeface="Chalkduster"/>
              </a:rPr>
              <a:t>Writing Goals</a:t>
            </a:r>
          </a:p>
          <a:p>
            <a:r>
              <a:rPr lang="en-US" dirty="0">
                <a:latin typeface="Chalkduster"/>
              </a:rPr>
              <a:t>Writing Portfolio</a:t>
            </a:r>
          </a:p>
          <a:p>
            <a:endParaRPr lang="en-US" dirty="0" smtClean="0">
              <a:latin typeface="Chalkdus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577" y="1913767"/>
            <a:ext cx="2585037" cy="2660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266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25" y="294432"/>
            <a:ext cx="7807306" cy="12024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</a:rPr>
              <a:t>Literature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25" y="1214979"/>
            <a:ext cx="7412848" cy="4160287"/>
          </a:xfrm>
        </p:spPr>
        <p:txBody>
          <a:bodyPr numCol="2">
            <a:normAutofit/>
          </a:bodyPr>
          <a:lstStyle/>
          <a:p>
            <a:r>
              <a:rPr lang="en-US" dirty="0" smtClean="0">
                <a:latin typeface="Chalkduster"/>
              </a:rPr>
              <a:t>Book groups</a:t>
            </a:r>
          </a:p>
          <a:p>
            <a:pPr lvl="1"/>
            <a:r>
              <a:rPr lang="en-US" dirty="0" smtClean="0">
                <a:latin typeface="Chalkduster"/>
              </a:rPr>
              <a:t>Skilled </a:t>
            </a:r>
            <a:r>
              <a:rPr lang="en-US" dirty="0">
                <a:latin typeface="Chalkduster"/>
              </a:rPr>
              <a:t>o</a:t>
            </a:r>
            <a:r>
              <a:rPr lang="en-US" dirty="0" smtClean="0">
                <a:latin typeface="Chalkduster"/>
              </a:rPr>
              <a:t>r interest based</a:t>
            </a:r>
          </a:p>
          <a:p>
            <a:pPr lvl="1"/>
            <a:r>
              <a:rPr lang="en-US" dirty="0" smtClean="0">
                <a:latin typeface="Chalkduster"/>
              </a:rPr>
              <a:t>Theme</a:t>
            </a:r>
            <a:r>
              <a:rPr lang="en-US" dirty="0">
                <a:latin typeface="Chalkduster"/>
              </a:rPr>
              <a:t> </a:t>
            </a:r>
            <a:r>
              <a:rPr lang="en-US" dirty="0" smtClean="0">
                <a:latin typeface="Chalkduster"/>
              </a:rPr>
              <a:t>based (essential questions)</a:t>
            </a:r>
          </a:p>
          <a:p>
            <a:r>
              <a:rPr lang="en-US" dirty="0" smtClean="0">
                <a:latin typeface="Chalkduster"/>
              </a:rPr>
              <a:t>Whole group text</a:t>
            </a:r>
          </a:p>
          <a:p>
            <a:r>
              <a:rPr lang="en-US" dirty="0">
                <a:latin typeface="Chalkduster"/>
              </a:rPr>
              <a:t>Self-selected text and independent reading</a:t>
            </a:r>
          </a:p>
          <a:p>
            <a:endParaRPr lang="en-US" dirty="0" smtClean="0">
              <a:latin typeface="Chalkduster"/>
            </a:endParaRPr>
          </a:p>
          <a:p>
            <a:pPr marL="0" indent="0">
              <a:buNone/>
            </a:pPr>
            <a:endParaRPr lang="en-US" dirty="0" smtClean="0">
              <a:latin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7119" y="3528317"/>
            <a:ext cx="443893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alkduster"/>
                <a:cs typeface="Chalkduster"/>
              </a:rPr>
              <a:t>Skills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alkduster"/>
                <a:cs typeface="Chalkduster"/>
              </a:rPr>
              <a:t>: Annotating, written responses, seminars</a:t>
            </a:r>
            <a:endParaRPr lang="en-US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halkduster"/>
              <a:cs typeface="Chalkduste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989" y="1214979"/>
            <a:ext cx="2240325" cy="231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967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25" y="657312"/>
            <a:ext cx="7807306" cy="12024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</a:rPr>
              <a:t>Independent Reading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383" y="1600547"/>
            <a:ext cx="5287478" cy="40601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halkduster"/>
              </a:rPr>
              <a:t>Self-selected text </a:t>
            </a:r>
          </a:p>
          <a:p>
            <a:r>
              <a:rPr lang="en-US" dirty="0" smtClean="0">
                <a:latin typeface="Chalkduster"/>
              </a:rPr>
              <a:t>Minimum of one novel per month</a:t>
            </a:r>
          </a:p>
          <a:p>
            <a:r>
              <a:rPr lang="en-US" dirty="0" smtClean="0">
                <a:latin typeface="Chalkduster"/>
              </a:rPr>
              <a:t>Will not need to annotate</a:t>
            </a:r>
          </a:p>
          <a:p>
            <a:r>
              <a:rPr lang="en-US" dirty="0" smtClean="0">
                <a:latin typeface="Chalkduster"/>
              </a:rPr>
              <a:t>Create own IR questions</a:t>
            </a:r>
          </a:p>
          <a:p>
            <a:r>
              <a:rPr lang="en-US" dirty="0" smtClean="0">
                <a:latin typeface="Chalkduster"/>
              </a:rPr>
              <a:t>Work with Ms. </a:t>
            </a:r>
            <a:r>
              <a:rPr lang="en-US" dirty="0" err="1" smtClean="0">
                <a:latin typeface="Chalkduster"/>
              </a:rPr>
              <a:t>Marut</a:t>
            </a:r>
            <a:r>
              <a:rPr lang="en-US" dirty="0" smtClean="0">
                <a:latin typeface="Chalkduster"/>
              </a:rPr>
              <a:t> to create reading goals</a:t>
            </a:r>
          </a:p>
          <a:p>
            <a:r>
              <a:rPr lang="en-US" dirty="0" smtClean="0">
                <a:latin typeface="Chalkduster"/>
              </a:rPr>
              <a:t>Log reading and attainment of monthly goals</a:t>
            </a:r>
            <a:endParaRPr lang="en-US" dirty="0">
              <a:latin typeface="Chalkduster"/>
            </a:endParaRPr>
          </a:p>
          <a:p>
            <a:pPr marL="0" indent="0">
              <a:buNone/>
            </a:pPr>
            <a:endParaRPr lang="en-US" dirty="0" smtClean="0">
              <a:latin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425" y="2290727"/>
            <a:ext cx="2086169" cy="2767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371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25" y="657312"/>
            <a:ext cx="7807306" cy="12024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</a:rPr>
              <a:t>Vocabulary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382" y="1600547"/>
            <a:ext cx="7056187" cy="45607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halkduster"/>
              </a:rPr>
              <a:t>Goal</a:t>
            </a:r>
            <a:endParaRPr lang="en-US" dirty="0">
              <a:latin typeface="Chalkduster"/>
              <a:sym typeface="Wingdings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  <a:sym typeface="Wingdings"/>
              </a:rPr>
              <a:t>Give students another tool to decode words</a:t>
            </a:r>
          </a:p>
          <a:p>
            <a:r>
              <a:rPr lang="en-US" dirty="0" smtClean="0">
                <a:latin typeface="Chalkduster"/>
                <a:sym typeface="Wingdings"/>
              </a:rPr>
              <a:t>Research-based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  <a:sym typeface="Wingdings"/>
              </a:rPr>
              <a:t>High-frequency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  <a:sym typeface="Wingdings"/>
              </a:rPr>
              <a:t>Less is more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  <a:sym typeface="Wingdings"/>
              </a:rPr>
              <a:t>Depth not breadth</a:t>
            </a:r>
          </a:p>
          <a:p>
            <a:r>
              <a:rPr lang="en-US" dirty="0" smtClean="0">
                <a:latin typeface="Chalkduster"/>
                <a:sym typeface="Wingdings"/>
              </a:rPr>
              <a:t>Survivor Vocab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  <a:sym typeface="Wingdings"/>
              </a:rPr>
              <a:t>1-2 Greek or Latin root/affix per week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  <a:sym typeface="Wingdings"/>
              </a:rPr>
              <a:t>Examples and context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  <a:sym typeface="Wingdings"/>
              </a:rPr>
              <a:t>“Vote off” 2-3/month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  <a:sym typeface="Wingdings"/>
              </a:rPr>
              <a:t>Last 25 will be assessed </a:t>
            </a:r>
          </a:p>
          <a:p>
            <a:r>
              <a:rPr lang="en-US" dirty="0" smtClean="0">
                <a:latin typeface="Chalkduster"/>
                <a:sym typeface="Wingdings"/>
              </a:rPr>
              <a:t>Content-specific words </a:t>
            </a:r>
            <a:r>
              <a:rPr lang="en-US" smtClean="0">
                <a:latin typeface="Chalkduster"/>
                <a:sym typeface="Wingdings"/>
              </a:rPr>
              <a:t>(history)</a:t>
            </a:r>
            <a:r>
              <a:rPr lang="en-US" smtClean="0">
                <a:solidFill>
                  <a:srgbClr val="FF0000"/>
                </a:solidFill>
                <a:latin typeface="Chalkduster"/>
                <a:sym typeface="Wingdings"/>
              </a:rPr>
              <a:t> </a:t>
            </a:r>
            <a:endParaRPr lang="en-US" dirty="0" smtClean="0">
              <a:solidFill>
                <a:srgbClr val="FF0000"/>
              </a:solidFill>
              <a:latin typeface="Chalkduster"/>
              <a:sym typeface="Wingdings"/>
            </a:endParaRPr>
          </a:p>
          <a:p>
            <a:endParaRPr lang="en-US" dirty="0" smtClean="0"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71673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611</TotalTime>
  <Words>478</Words>
  <Application>Microsoft Macintosh PowerPoint</Application>
  <PresentationFormat>On-screen Show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Welcome to  Miss Chamoun’s (Sha-mone ) 6th Grade English/Social Studies  Class!</vt:lpstr>
      <vt:lpstr>About Me</vt:lpstr>
      <vt:lpstr>English &amp; Social Studies Curriculum</vt:lpstr>
      <vt:lpstr>Integrated Approach</vt:lpstr>
      <vt:lpstr>Ancient Civilizations</vt:lpstr>
      <vt:lpstr>Writing</vt:lpstr>
      <vt:lpstr>Literature</vt:lpstr>
      <vt:lpstr>Independent Reading</vt:lpstr>
      <vt:lpstr>Vocabulary</vt:lpstr>
      <vt:lpstr>Differentiated Instruction (DI)</vt:lpstr>
      <vt:lpstr>Differentiated Instruction (DI)</vt:lpstr>
      <vt:lpstr>Oh Snap! Take a picture and save this…</vt:lpstr>
      <vt:lpstr>PowerPoint Presentation</vt:lpstr>
      <vt:lpstr>PowerPoint Presentation</vt:lpstr>
    </vt:vector>
  </TitlesOfParts>
  <Company>District 39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7th Grade Parents  To WJHS!</dc:title>
  <dc:creator>Wilmette District 39</dc:creator>
  <cp:lastModifiedBy>Danielle Chamoun</cp:lastModifiedBy>
  <cp:revision>104</cp:revision>
  <cp:lastPrinted>2011-09-20T17:26:13Z</cp:lastPrinted>
  <dcterms:created xsi:type="dcterms:W3CDTF">2011-09-16T15:26:13Z</dcterms:created>
  <dcterms:modified xsi:type="dcterms:W3CDTF">2014-08-23T18:48:36Z</dcterms:modified>
</cp:coreProperties>
</file>