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1"/>
  </p:notesMasterIdLst>
  <p:sldIdLst>
    <p:sldId id="256" r:id="rId2"/>
    <p:sldId id="257" r:id="rId3"/>
    <p:sldId id="258" r:id="rId4"/>
    <p:sldId id="269" r:id="rId5"/>
    <p:sldId id="259" r:id="rId6"/>
    <p:sldId id="288" r:id="rId7"/>
    <p:sldId id="260" r:id="rId8"/>
    <p:sldId id="261" r:id="rId9"/>
    <p:sldId id="262" r:id="rId10"/>
    <p:sldId id="263" r:id="rId11"/>
    <p:sldId id="264" r:id="rId12"/>
    <p:sldId id="273" r:id="rId13"/>
    <p:sldId id="274" r:id="rId14"/>
    <p:sldId id="275" r:id="rId15"/>
    <p:sldId id="276" r:id="rId16"/>
    <p:sldId id="277" r:id="rId17"/>
    <p:sldId id="278" r:id="rId18"/>
    <p:sldId id="279" r:id="rId19"/>
    <p:sldId id="280" r:id="rId20"/>
    <p:sldId id="281" r:id="rId21"/>
    <p:sldId id="283" r:id="rId22"/>
    <p:sldId id="270" r:id="rId23"/>
    <p:sldId id="271" r:id="rId24"/>
    <p:sldId id="272" r:id="rId25"/>
    <p:sldId id="282" r:id="rId26"/>
    <p:sldId id="284" r:id="rId27"/>
    <p:sldId id="285" r:id="rId28"/>
    <p:sldId id="287"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3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E120F-01EA-1945-9FAA-B3B9715A87A8}" type="datetimeFigureOut">
              <a:rPr lang="en-US" smtClean="0"/>
              <a:t>8/25/14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49724-9264-CE40-AC3C-0535264EE584}" type="slidenum">
              <a:rPr lang="en-US" smtClean="0"/>
              <a:t>‹#›</a:t>
            </a:fld>
            <a:endParaRPr lang="en-US"/>
          </a:p>
        </p:txBody>
      </p:sp>
    </p:spTree>
    <p:extLst>
      <p:ext uri="{BB962C8B-B14F-4D97-AF65-F5344CB8AC3E}">
        <p14:creationId xmlns:p14="http://schemas.microsoft.com/office/powerpoint/2010/main" val="16431200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49724-9264-CE40-AC3C-0535264EE584}" type="slidenum">
              <a:rPr lang="en-US" smtClean="0"/>
              <a:t>22</a:t>
            </a:fld>
            <a:endParaRPr lang="en-US"/>
          </a:p>
        </p:txBody>
      </p:sp>
    </p:spTree>
    <p:extLst>
      <p:ext uri="{BB962C8B-B14F-4D97-AF65-F5344CB8AC3E}">
        <p14:creationId xmlns:p14="http://schemas.microsoft.com/office/powerpoint/2010/main" val="374413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49724-9264-CE40-AC3C-0535264EE584}" type="slidenum">
              <a:rPr lang="en-US" smtClean="0"/>
              <a:t>29</a:t>
            </a:fld>
            <a:endParaRPr lang="en-US"/>
          </a:p>
        </p:txBody>
      </p:sp>
    </p:spTree>
    <p:extLst>
      <p:ext uri="{BB962C8B-B14F-4D97-AF65-F5344CB8AC3E}">
        <p14:creationId xmlns:p14="http://schemas.microsoft.com/office/powerpoint/2010/main" val="374413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August 25, 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August 25,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August 25,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August 25,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August 25,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August 25,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August 25,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August 25,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25,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August 25, 2014</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August 25, 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August 25, 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MissChamoun.weebly.com" TargetMode="External"/><Relationship Id="rId4" Type="http://schemas.openxmlformats.org/officeDocument/2006/relationships/hyperlink" Target="mailto:daniellechamoun@winnetka36.org" TargetMode="External"/><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3000" b="1" dirty="0" smtClean="0">
                <a:latin typeface="Apple Casual"/>
                <a:cs typeface="Apple Casual"/>
              </a:rPr>
              <a:t>Welcome to Language Arts with Miss Chamoun! </a:t>
            </a:r>
            <a:endParaRPr lang="en-US" sz="3000" b="1" dirty="0">
              <a:latin typeface="Apple Casual"/>
              <a:cs typeface="Apple Casual"/>
            </a:endParaRPr>
          </a:p>
        </p:txBody>
      </p:sp>
      <p:sp>
        <p:nvSpPr>
          <p:cNvPr id="3" name="Subtitle 2"/>
          <p:cNvSpPr>
            <a:spLocks noGrp="1"/>
          </p:cNvSpPr>
          <p:nvPr>
            <p:ph type="subTitle" idx="1"/>
          </p:nvPr>
        </p:nvSpPr>
        <p:spPr>
          <a:xfrm>
            <a:off x="4733365" y="4421080"/>
            <a:ext cx="3309803" cy="1547920"/>
          </a:xfrm>
        </p:spPr>
        <p:txBody>
          <a:bodyPr>
            <a:normAutofit/>
          </a:bodyPr>
          <a:lstStyle/>
          <a:p>
            <a:r>
              <a:rPr lang="en-US" dirty="0" smtClean="0"/>
              <a:t>My goal is to help you achieve yours. If we work together, we can achieve anything. I look forward to a GREAT year with you </a:t>
            </a:r>
            <a:r>
              <a:rPr lang="en-US" dirty="0" smtClean="0">
                <a:sym typeface="Wingdings"/>
              </a:rPr>
              <a:t>! </a:t>
            </a:r>
            <a:endParaRPr lang="en-US" dirty="0"/>
          </a:p>
        </p:txBody>
      </p:sp>
      <p:pic>
        <p:nvPicPr>
          <p:cNvPr id="4" name="Picture 3"/>
          <p:cNvPicPr>
            <a:picLocks noChangeAspect="1"/>
          </p:cNvPicPr>
          <p:nvPr/>
        </p:nvPicPr>
        <p:blipFill>
          <a:blip r:embed="rId2"/>
          <a:stretch>
            <a:fillRect/>
          </a:stretch>
        </p:blipFill>
        <p:spPr>
          <a:xfrm>
            <a:off x="4599844" y="190499"/>
            <a:ext cx="3514608" cy="1976967"/>
          </a:xfrm>
          <a:prstGeom prst="ellipse">
            <a:avLst/>
          </a:prstGeom>
          <a:ln>
            <a:noFill/>
          </a:ln>
          <a:effectLst>
            <a:softEdge rad="112500"/>
          </a:effectLst>
        </p:spPr>
      </p:pic>
      <p:sp>
        <p:nvSpPr>
          <p:cNvPr id="5" name="TextBox 4"/>
          <p:cNvSpPr txBox="1"/>
          <p:nvPr/>
        </p:nvSpPr>
        <p:spPr>
          <a:xfrm>
            <a:off x="759582" y="546345"/>
            <a:ext cx="3279044" cy="4708981"/>
          </a:xfrm>
          <a:prstGeom prst="rect">
            <a:avLst/>
          </a:prstGeom>
          <a:noFill/>
        </p:spPr>
        <p:txBody>
          <a:bodyPr wrap="square" rtlCol="0">
            <a:spAutoFit/>
          </a:bodyPr>
          <a:lstStyle/>
          <a:p>
            <a:r>
              <a:rPr lang="en-US" sz="2500" b="1" u="sng" dirty="0" smtClean="0">
                <a:latin typeface="Apple Casual"/>
                <a:cs typeface="Apple Casual"/>
              </a:rPr>
              <a:t>To remember my name</a:t>
            </a:r>
            <a:r>
              <a:rPr lang="en-US" sz="2500" b="1" dirty="0" smtClean="0">
                <a:latin typeface="Apple Casual"/>
                <a:cs typeface="Apple Casual"/>
              </a:rPr>
              <a:t>: Chamoun rhymes with </a:t>
            </a:r>
            <a:r>
              <a:rPr lang="en-US" sz="2500" b="1" dirty="0" err="1" smtClean="0">
                <a:latin typeface="Apple Casual"/>
                <a:cs typeface="Apple Casual"/>
              </a:rPr>
              <a:t>Timon</a:t>
            </a:r>
            <a:r>
              <a:rPr lang="en-US" sz="2500" b="1" dirty="0" smtClean="0">
                <a:latin typeface="Apple Casual"/>
                <a:cs typeface="Apple Casual"/>
              </a:rPr>
              <a:t> (“Ta-</a:t>
            </a:r>
            <a:r>
              <a:rPr lang="en-US" sz="2500" b="1" dirty="0" err="1" smtClean="0">
                <a:latin typeface="Apple Casual"/>
                <a:cs typeface="Apple Casual"/>
              </a:rPr>
              <a:t>mone</a:t>
            </a:r>
            <a:r>
              <a:rPr lang="en-US" sz="2500" b="1" dirty="0" smtClean="0">
                <a:latin typeface="Apple Casual"/>
                <a:cs typeface="Apple Casual"/>
              </a:rPr>
              <a:t>”) from </a:t>
            </a:r>
            <a:r>
              <a:rPr lang="en-US" sz="2500" b="1" dirty="0" err="1" smtClean="0">
                <a:latin typeface="Apple Casual"/>
                <a:cs typeface="Apple Casual"/>
              </a:rPr>
              <a:t>Timon</a:t>
            </a:r>
            <a:r>
              <a:rPr lang="en-US" sz="2500" b="1" dirty="0" smtClean="0">
                <a:latin typeface="Apple Casual"/>
                <a:cs typeface="Apple Casual"/>
              </a:rPr>
              <a:t> and </a:t>
            </a:r>
            <a:r>
              <a:rPr lang="en-US" sz="2500" b="1" dirty="0" err="1" smtClean="0">
                <a:latin typeface="Apple Casual"/>
                <a:cs typeface="Apple Casual"/>
              </a:rPr>
              <a:t>Pumba</a:t>
            </a:r>
            <a:r>
              <a:rPr lang="en-US" sz="2500" b="1" dirty="0" smtClean="0">
                <a:latin typeface="Apple Casual"/>
                <a:cs typeface="Apple Casual"/>
              </a:rPr>
              <a:t>…Lion King…is that before your time?</a:t>
            </a:r>
          </a:p>
          <a:p>
            <a:pPr algn="ctr"/>
            <a:endParaRPr lang="en-US" sz="2500" b="1" dirty="0">
              <a:solidFill>
                <a:srgbClr val="FF0000"/>
              </a:solidFill>
              <a:latin typeface="Apple Casual"/>
              <a:cs typeface="Apple Casual"/>
            </a:endParaRPr>
          </a:p>
          <a:p>
            <a:pPr algn="ctr"/>
            <a:endParaRPr lang="en-US" sz="2500" b="1" dirty="0">
              <a:solidFill>
                <a:srgbClr val="FF0000"/>
              </a:solidFill>
              <a:latin typeface="Apple Casual"/>
              <a:cs typeface="Apple Casual"/>
            </a:endParaRPr>
          </a:p>
          <a:p>
            <a:pPr algn="ctr"/>
            <a:r>
              <a:rPr lang="en-US" sz="2500" b="1" dirty="0" smtClean="0">
                <a:solidFill>
                  <a:srgbClr val="FF0000"/>
                </a:solidFill>
                <a:latin typeface="Apple Casual"/>
                <a:cs typeface="Apple Casual"/>
              </a:rPr>
              <a:t>THEN START READING THE PAPER ON YOUR DESK!!!</a:t>
            </a:r>
            <a:endParaRPr lang="en-US" sz="2500" b="1" dirty="0">
              <a:solidFill>
                <a:srgbClr val="FF0000"/>
              </a:solidFill>
              <a:latin typeface="Apple Casual"/>
              <a:cs typeface="Apple Casual"/>
            </a:endParaRPr>
          </a:p>
        </p:txBody>
      </p:sp>
      <p:sp>
        <p:nvSpPr>
          <p:cNvPr id="6" name="Right Arrow 5"/>
          <p:cNvSpPr/>
          <p:nvPr/>
        </p:nvSpPr>
        <p:spPr>
          <a:xfrm rot="19628593">
            <a:off x="3648506" y="1803840"/>
            <a:ext cx="1749411" cy="46746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ight Arrow 6"/>
          <p:cNvSpPr/>
          <p:nvPr/>
        </p:nvSpPr>
        <p:spPr>
          <a:xfrm rot="842717">
            <a:off x="3877570" y="3742469"/>
            <a:ext cx="1711591" cy="46746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9276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786" y="206818"/>
            <a:ext cx="4943653" cy="1143000"/>
          </a:xfrm>
        </p:spPr>
        <p:txBody>
          <a:bodyPr/>
          <a:lstStyle/>
          <a:p>
            <a:r>
              <a:rPr lang="en-US" dirty="0" smtClean="0">
                <a:latin typeface="Apple Casual"/>
                <a:cs typeface="Apple Casual"/>
              </a:rPr>
              <a:t>Helpful Information</a:t>
            </a:r>
            <a:endParaRPr lang="en-US" dirty="0">
              <a:latin typeface="Apple Casual"/>
              <a:cs typeface="Apple Casual"/>
            </a:endParaRPr>
          </a:p>
        </p:txBody>
      </p:sp>
      <p:pic>
        <p:nvPicPr>
          <p:cNvPr id="6" name="Picture 5"/>
          <p:cNvPicPr>
            <a:picLocks noChangeAspect="1"/>
          </p:cNvPicPr>
          <p:nvPr/>
        </p:nvPicPr>
        <p:blipFill>
          <a:blip r:embed="rId2"/>
          <a:stretch>
            <a:fillRect/>
          </a:stretch>
        </p:blipFill>
        <p:spPr>
          <a:xfrm rot="20479367">
            <a:off x="698047" y="163101"/>
            <a:ext cx="1268739" cy="1520905"/>
          </a:xfrm>
          <a:prstGeom prst="ellipse">
            <a:avLst/>
          </a:prstGeom>
          <a:ln>
            <a:noFill/>
          </a:ln>
          <a:effectLst>
            <a:softEdge rad="112500"/>
          </a:effectLst>
        </p:spPr>
      </p:pic>
      <p:sp>
        <p:nvSpPr>
          <p:cNvPr id="3" name="Content Placeholder 2"/>
          <p:cNvSpPr>
            <a:spLocks noGrp="1"/>
          </p:cNvSpPr>
          <p:nvPr>
            <p:ph idx="1"/>
          </p:nvPr>
        </p:nvSpPr>
        <p:spPr>
          <a:xfrm>
            <a:off x="640331" y="1847107"/>
            <a:ext cx="7832384" cy="4270826"/>
          </a:xfrm>
        </p:spPr>
        <p:txBody>
          <a:bodyPr>
            <a:normAutofit/>
          </a:bodyPr>
          <a:lstStyle/>
          <a:p>
            <a:pPr lvl="0"/>
            <a:r>
              <a:rPr lang="en-US" sz="1800" b="1" dirty="0"/>
              <a:t>Blog with daily activities and homework</a:t>
            </a:r>
            <a:r>
              <a:rPr lang="en-US" sz="1800" dirty="0"/>
              <a:t>: </a:t>
            </a:r>
            <a:r>
              <a:rPr lang="en-US" sz="1800" u="sng" dirty="0" smtClean="0">
                <a:hlinkClick r:id="rId3"/>
              </a:rPr>
              <a:t>www.MissChamoun.weebly.com</a:t>
            </a:r>
            <a:r>
              <a:rPr lang="en-US" sz="1800" u="sng" dirty="0" smtClean="0"/>
              <a:t> </a:t>
            </a:r>
            <a:endParaRPr lang="en-US" sz="1800" dirty="0" smtClean="0"/>
          </a:p>
          <a:p>
            <a:pPr marL="68580" lvl="0" indent="0">
              <a:buNone/>
            </a:pPr>
            <a:endParaRPr lang="en-US" sz="1800" dirty="0"/>
          </a:p>
          <a:p>
            <a:pPr lvl="0"/>
            <a:r>
              <a:rPr lang="en-US" sz="1800" b="1" dirty="0"/>
              <a:t>Email</a:t>
            </a:r>
            <a:r>
              <a:rPr lang="en-US" sz="1800" dirty="0"/>
              <a:t>: </a:t>
            </a:r>
            <a:r>
              <a:rPr lang="en-US" sz="1800" u="sng" dirty="0">
                <a:hlinkClick r:id="rId4"/>
              </a:rPr>
              <a:t>daniellechamoun@winnetka36.org</a:t>
            </a:r>
            <a:r>
              <a:rPr lang="en-US" sz="1800" dirty="0"/>
              <a:t> </a:t>
            </a:r>
            <a:r>
              <a:rPr lang="en-US" sz="1800" dirty="0">
                <a:latin typeface="Apple Casual"/>
                <a:cs typeface="Apple Casual"/>
              </a:rPr>
              <a:t>(This is the </a:t>
            </a:r>
            <a:r>
              <a:rPr lang="en-US" sz="1800" dirty="0" smtClean="0">
                <a:latin typeface="Apple Casual"/>
                <a:cs typeface="Apple Casual"/>
              </a:rPr>
              <a:t>best way </a:t>
            </a:r>
            <a:r>
              <a:rPr lang="en-US" sz="1800" dirty="0">
                <a:latin typeface="Apple Casual"/>
                <a:cs typeface="Apple Casual"/>
              </a:rPr>
              <a:t>to reach </a:t>
            </a:r>
            <a:r>
              <a:rPr lang="en-US" sz="1800" dirty="0" smtClean="0">
                <a:latin typeface="Apple Casual"/>
                <a:cs typeface="Apple Casual"/>
              </a:rPr>
              <a:t>me. </a:t>
            </a:r>
            <a:r>
              <a:rPr lang="en-US" sz="1800" dirty="0">
                <a:latin typeface="Apple Casual"/>
                <a:cs typeface="Apple Casual"/>
              </a:rPr>
              <a:t>**</a:t>
            </a:r>
            <a:r>
              <a:rPr lang="en-US" sz="1800" b="1" u="sng" dirty="0">
                <a:latin typeface="Apple Casual"/>
                <a:cs typeface="Apple Casual"/>
              </a:rPr>
              <a:t>Disclaimer</a:t>
            </a:r>
            <a:r>
              <a:rPr lang="en-US" sz="1800" dirty="0">
                <a:latin typeface="Apple Casual"/>
                <a:cs typeface="Apple Casual"/>
              </a:rPr>
              <a:t>: I will NOT respond to emails after </a:t>
            </a:r>
            <a:r>
              <a:rPr lang="en-US" sz="1800" dirty="0" smtClean="0">
                <a:latin typeface="Apple Casual"/>
                <a:cs typeface="Apple Casual"/>
              </a:rPr>
              <a:t>7PM</a:t>
            </a:r>
            <a:r>
              <a:rPr lang="en-US" sz="1800" dirty="0">
                <a:latin typeface="Apple Casual"/>
                <a:cs typeface="Apple Casual"/>
              </a:rPr>
              <a:t>—sadly, I am often asleep by this time </a:t>
            </a:r>
            <a:r>
              <a:rPr lang="en-US" sz="1800" dirty="0" smtClean="0">
                <a:latin typeface="Apple Casual"/>
                <a:cs typeface="Apple Casual"/>
                <a:sym typeface="Wingdings"/>
              </a:rPr>
              <a:t>. If you email me before then, please check your email before you turn in for the night, as you will receive a response before 7PM</a:t>
            </a:r>
            <a:r>
              <a:rPr lang="en-US" sz="1800" dirty="0" smtClean="0">
                <a:latin typeface="Apple Casual"/>
                <a:cs typeface="Apple Casual"/>
              </a:rPr>
              <a:t>)</a:t>
            </a:r>
            <a:r>
              <a:rPr lang="en-US" sz="1800" dirty="0">
                <a:latin typeface="Apple Casual"/>
                <a:cs typeface="Apple Casual"/>
              </a:rPr>
              <a:t>. </a:t>
            </a:r>
            <a:endParaRPr lang="en-US" sz="1800" dirty="0" smtClean="0">
              <a:latin typeface="Apple Casual"/>
              <a:cs typeface="Apple Casual"/>
            </a:endParaRPr>
          </a:p>
          <a:p>
            <a:pPr lvl="0"/>
            <a:endParaRPr lang="en-US" sz="1800" dirty="0" smtClean="0">
              <a:latin typeface="Apple Casual"/>
              <a:cs typeface="Apple Casual"/>
            </a:endParaRPr>
          </a:p>
          <a:p>
            <a:pPr lvl="0"/>
            <a:r>
              <a:rPr lang="en-US" sz="1800" b="1" dirty="0" smtClean="0">
                <a:latin typeface="Century Gothic"/>
                <a:cs typeface="Century Gothic"/>
              </a:rPr>
              <a:t>Meeting Times:</a:t>
            </a:r>
            <a:endParaRPr lang="en-US" sz="1800" dirty="0" smtClean="0">
              <a:latin typeface="Century Gothic"/>
              <a:cs typeface="Century Gothic"/>
            </a:endParaRPr>
          </a:p>
          <a:p>
            <a:pPr lvl="1"/>
            <a:r>
              <a:rPr lang="en-US" sz="1600" dirty="0" smtClean="0">
                <a:latin typeface="Apple Casual"/>
                <a:cs typeface="Apple Casual"/>
              </a:rPr>
              <a:t>Miss Chamoun</a:t>
            </a:r>
            <a:r>
              <a:rPr lang="en-US" sz="1600" dirty="0" smtClean="0">
                <a:latin typeface="Century Gothic"/>
                <a:cs typeface="Century Gothic"/>
                <a:sym typeface="Wingdings"/>
              </a:rPr>
              <a:t> Starting </a:t>
            </a:r>
            <a:r>
              <a:rPr lang="en-US" sz="1600" dirty="0" smtClean="0">
                <a:latin typeface="Century Gothic"/>
                <a:cs typeface="Century Gothic"/>
              </a:rPr>
              <a:t>at 7AM until school begins, during lunch, and by appointment only after school. </a:t>
            </a:r>
          </a:p>
        </p:txBody>
      </p:sp>
    </p:spTree>
    <p:extLst>
      <p:ext uri="{BB962C8B-B14F-4D97-AF65-F5344CB8AC3E}">
        <p14:creationId xmlns:p14="http://schemas.microsoft.com/office/powerpoint/2010/main" val="403153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0230"/>
            <a:ext cx="7024744" cy="1143000"/>
          </a:xfrm>
        </p:spPr>
        <p:txBody>
          <a:bodyPr>
            <a:normAutofit fontScale="90000"/>
          </a:bodyPr>
          <a:lstStyle/>
          <a:p>
            <a:r>
              <a:rPr lang="en-US" dirty="0" smtClean="0">
                <a:latin typeface="Apple Casual"/>
                <a:cs typeface="Apple Casual"/>
              </a:rPr>
              <a:t>And now time for some tough love….</a:t>
            </a:r>
            <a:endParaRPr lang="en-US" sz="2000" dirty="0">
              <a:solidFill>
                <a:srgbClr val="0000FF"/>
              </a:solidFill>
              <a:latin typeface="Apple Casual"/>
              <a:cs typeface="Apple Casual"/>
            </a:endParaRPr>
          </a:p>
        </p:txBody>
      </p:sp>
      <p:pic>
        <p:nvPicPr>
          <p:cNvPr id="6" name="Picture 5"/>
          <p:cNvPicPr>
            <a:picLocks noChangeAspect="1"/>
          </p:cNvPicPr>
          <p:nvPr/>
        </p:nvPicPr>
        <p:blipFill>
          <a:blip r:embed="rId2"/>
          <a:stretch>
            <a:fillRect/>
          </a:stretch>
        </p:blipFill>
        <p:spPr>
          <a:xfrm>
            <a:off x="1043490" y="2225088"/>
            <a:ext cx="7024744" cy="401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787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0230"/>
            <a:ext cx="7024744" cy="1143000"/>
          </a:xfrm>
        </p:spPr>
        <p:txBody>
          <a:bodyPr>
            <a:normAutofit fontScale="90000"/>
          </a:bodyPr>
          <a:lstStyle/>
          <a:p>
            <a:r>
              <a:rPr lang="en-US" dirty="0" smtClean="0">
                <a:latin typeface="Apple Casual"/>
                <a:cs typeface="Apple Casual"/>
              </a:rPr>
              <a:t>Now it’s time to boogey and move… </a:t>
            </a:r>
            <a:endParaRPr lang="en-US" sz="2000" dirty="0">
              <a:solidFill>
                <a:srgbClr val="0000FF"/>
              </a:solidFill>
              <a:latin typeface="Apple Casual"/>
              <a:cs typeface="Apple Casual"/>
            </a:endParaRPr>
          </a:p>
        </p:txBody>
      </p:sp>
      <p:sp>
        <p:nvSpPr>
          <p:cNvPr id="4" name="Content Placeholder 2"/>
          <p:cNvSpPr>
            <a:spLocks noGrp="1"/>
          </p:cNvSpPr>
          <p:nvPr>
            <p:ph idx="1"/>
          </p:nvPr>
        </p:nvSpPr>
        <p:spPr>
          <a:xfrm>
            <a:off x="4572000" y="2243230"/>
            <a:ext cx="3795878" cy="3518485"/>
          </a:xfrm>
        </p:spPr>
        <p:txBody>
          <a:bodyPr>
            <a:normAutofit/>
          </a:bodyPr>
          <a:lstStyle/>
          <a:p>
            <a:pPr marL="68580" indent="0" algn="ctr">
              <a:buNone/>
            </a:pPr>
            <a:r>
              <a:rPr lang="en-US" dirty="0" smtClean="0"/>
              <a:t>Please move to where you should look for the…</a:t>
            </a:r>
          </a:p>
          <a:p>
            <a:pPr algn="ctr"/>
            <a:r>
              <a:rPr lang="en-US" sz="1800" b="1" dirty="0" smtClean="0">
                <a:sym typeface="Wingdings"/>
              </a:rPr>
              <a:t>Essential Question </a:t>
            </a:r>
          </a:p>
          <a:p>
            <a:pPr algn="ctr"/>
            <a:r>
              <a:rPr lang="en-US" sz="1800" b="1" dirty="0" smtClean="0">
                <a:sym typeface="Wingdings"/>
              </a:rPr>
              <a:t>Daily Learning Target</a:t>
            </a:r>
          </a:p>
          <a:p>
            <a:pPr algn="ctr"/>
            <a:r>
              <a:rPr lang="en-US" sz="1800" b="1" dirty="0" smtClean="0">
                <a:sym typeface="Wingdings"/>
              </a:rPr>
              <a:t>Daily Activity</a:t>
            </a:r>
          </a:p>
          <a:p>
            <a:pPr algn="ctr"/>
            <a:r>
              <a:rPr lang="en-US" sz="1800" b="1" dirty="0" smtClean="0">
                <a:sym typeface="Wingdings"/>
              </a:rPr>
              <a:t>Bell Work</a:t>
            </a:r>
          </a:p>
          <a:p>
            <a:pPr algn="ctr"/>
            <a:r>
              <a:rPr lang="en-US" sz="1800" b="1" dirty="0" smtClean="0">
                <a:sym typeface="Wingdings"/>
              </a:rPr>
              <a:t>Exit Slip</a:t>
            </a:r>
            <a:endParaRPr lang="en-US" sz="1800" b="1" dirty="0">
              <a:sym typeface="Wingdings"/>
            </a:endParaRPr>
          </a:p>
        </p:txBody>
      </p:sp>
      <p:pic>
        <p:nvPicPr>
          <p:cNvPr id="5" name="Picture 4"/>
          <p:cNvPicPr>
            <a:picLocks noChangeAspect="1"/>
          </p:cNvPicPr>
          <p:nvPr/>
        </p:nvPicPr>
        <p:blipFill>
          <a:blip r:embed="rId2"/>
          <a:stretch>
            <a:fillRect/>
          </a:stretch>
        </p:blipFill>
        <p:spPr>
          <a:xfrm rot="20910259">
            <a:off x="1048967" y="2058364"/>
            <a:ext cx="3823193" cy="3823193"/>
          </a:xfrm>
          <a:prstGeom prst="rect">
            <a:avLst/>
          </a:prstGeom>
        </p:spPr>
      </p:pic>
    </p:spTree>
    <p:extLst>
      <p:ext uri="{BB962C8B-B14F-4D97-AF65-F5344CB8AC3E}">
        <p14:creationId xmlns:p14="http://schemas.microsoft.com/office/powerpoint/2010/main" val="391065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0230"/>
            <a:ext cx="7024744" cy="1143000"/>
          </a:xfrm>
        </p:spPr>
        <p:txBody>
          <a:bodyPr>
            <a:normAutofit fontScale="90000"/>
          </a:bodyPr>
          <a:lstStyle/>
          <a:p>
            <a:r>
              <a:rPr lang="en-US" dirty="0" smtClean="0">
                <a:latin typeface="Apple Casual"/>
                <a:cs typeface="Apple Casual"/>
              </a:rPr>
              <a:t>Now it’s time to boogey and move… </a:t>
            </a:r>
            <a:endParaRPr lang="en-US" sz="2000" dirty="0">
              <a:solidFill>
                <a:srgbClr val="0000FF"/>
              </a:solidFill>
              <a:latin typeface="Apple Casual"/>
              <a:cs typeface="Apple Casual"/>
            </a:endParaRPr>
          </a:p>
        </p:txBody>
      </p:sp>
      <p:sp>
        <p:nvSpPr>
          <p:cNvPr id="4" name="Content Placeholder 2"/>
          <p:cNvSpPr>
            <a:spLocks noGrp="1"/>
          </p:cNvSpPr>
          <p:nvPr>
            <p:ph idx="1"/>
          </p:nvPr>
        </p:nvSpPr>
        <p:spPr>
          <a:xfrm>
            <a:off x="4572000" y="2243230"/>
            <a:ext cx="3795878" cy="3518485"/>
          </a:xfrm>
        </p:spPr>
        <p:txBody>
          <a:bodyPr>
            <a:normAutofit/>
          </a:bodyPr>
          <a:lstStyle/>
          <a:p>
            <a:pPr marL="68580" indent="0" algn="ctr">
              <a:buNone/>
            </a:pPr>
            <a:r>
              <a:rPr lang="en-US" dirty="0" smtClean="0"/>
              <a:t>Please move to where you should look for the…</a:t>
            </a:r>
          </a:p>
          <a:p>
            <a:pPr marL="68580" indent="0" algn="ctr">
              <a:buNone/>
            </a:pPr>
            <a:endParaRPr lang="en-US" dirty="0" smtClean="0"/>
          </a:p>
          <a:p>
            <a:pPr algn="ctr"/>
            <a:r>
              <a:rPr lang="en-US" sz="1800" b="1" dirty="0" smtClean="0">
                <a:sym typeface="Wingdings"/>
              </a:rPr>
              <a:t>Weekly agenda of </a:t>
            </a:r>
            <a:r>
              <a:rPr lang="en-US" sz="1800" b="1" dirty="0" err="1" smtClean="0">
                <a:sym typeface="Wingdings"/>
              </a:rPr>
              <a:t>HomeFun</a:t>
            </a:r>
            <a:endParaRPr lang="en-US" sz="1800" b="1" dirty="0">
              <a:sym typeface="Wingdings"/>
            </a:endParaRPr>
          </a:p>
        </p:txBody>
      </p:sp>
      <p:pic>
        <p:nvPicPr>
          <p:cNvPr id="5" name="Picture 4"/>
          <p:cNvPicPr>
            <a:picLocks noChangeAspect="1"/>
          </p:cNvPicPr>
          <p:nvPr/>
        </p:nvPicPr>
        <p:blipFill>
          <a:blip r:embed="rId2"/>
          <a:stretch>
            <a:fillRect/>
          </a:stretch>
        </p:blipFill>
        <p:spPr>
          <a:xfrm rot="20910259">
            <a:off x="1048967" y="2058364"/>
            <a:ext cx="3823193" cy="3823193"/>
          </a:xfrm>
          <a:prstGeom prst="rect">
            <a:avLst/>
          </a:prstGeom>
        </p:spPr>
      </p:pic>
    </p:spTree>
    <p:extLst>
      <p:ext uri="{BB962C8B-B14F-4D97-AF65-F5344CB8AC3E}">
        <p14:creationId xmlns:p14="http://schemas.microsoft.com/office/powerpoint/2010/main" val="30589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0230"/>
            <a:ext cx="7024744" cy="1143000"/>
          </a:xfrm>
        </p:spPr>
        <p:txBody>
          <a:bodyPr>
            <a:normAutofit fontScale="90000"/>
          </a:bodyPr>
          <a:lstStyle/>
          <a:p>
            <a:r>
              <a:rPr lang="en-US" dirty="0" smtClean="0">
                <a:latin typeface="Apple Casual"/>
                <a:cs typeface="Apple Casual"/>
              </a:rPr>
              <a:t>Now it’s time to boogey and move… </a:t>
            </a:r>
            <a:endParaRPr lang="en-US" sz="2000" dirty="0">
              <a:solidFill>
                <a:srgbClr val="0000FF"/>
              </a:solidFill>
              <a:latin typeface="Apple Casual"/>
              <a:cs typeface="Apple Casual"/>
            </a:endParaRPr>
          </a:p>
        </p:txBody>
      </p:sp>
      <p:sp>
        <p:nvSpPr>
          <p:cNvPr id="4" name="Content Placeholder 2"/>
          <p:cNvSpPr>
            <a:spLocks noGrp="1"/>
          </p:cNvSpPr>
          <p:nvPr>
            <p:ph idx="1"/>
          </p:nvPr>
        </p:nvSpPr>
        <p:spPr>
          <a:xfrm>
            <a:off x="4572000" y="2243230"/>
            <a:ext cx="3795878" cy="3518485"/>
          </a:xfrm>
        </p:spPr>
        <p:txBody>
          <a:bodyPr>
            <a:normAutofit/>
          </a:bodyPr>
          <a:lstStyle/>
          <a:p>
            <a:pPr marL="68580" indent="0" algn="ctr">
              <a:buNone/>
            </a:pPr>
            <a:r>
              <a:rPr lang="en-US" dirty="0" smtClean="0"/>
              <a:t>Please move to where you should look for the…</a:t>
            </a:r>
          </a:p>
          <a:p>
            <a:pPr marL="68580" indent="0" algn="ctr">
              <a:buNone/>
            </a:pPr>
            <a:endParaRPr lang="en-US" dirty="0" smtClean="0"/>
          </a:p>
          <a:p>
            <a:pPr algn="ctr"/>
            <a:r>
              <a:rPr lang="en-US" sz="1800" b="1" dirty="0" smtClean="0">
                <a:sym typeface="Wingdings"/>
              </a:rPr>
              <a:t>Student Portfolio</a:t>
            </a:r>
          </a:p>
          <a:p>
            <a:pPr algn="ctr"/>
            <a:r>
              <a:rPr lang="en-US" sz="1800" b="1" dirty="0" smtClean="0">
                <a:sym typeface="Wingdings"/>
              </a:rPr>
              <a:t>Accountability Sheet</a:t>
            </a:r>
            <a:endParaRPr lang="en-US" sz="1800" b="1" dirty="0">
              <a:sym typeface="Wingdings"/>
            </a:endParaRPr>
          </a:p>
        </p:txBody>
      </p:sp>
      <p:pic>
        <p:nvPicPr>
          <p:cNvPr id="5" name="Picture 4"/>
          <p:cNvPicPr>
            <a:picLocks noChangeAspect="1"/>
          </p:cNvPicPr>
          <p:nvPr/>
        </p:nvPicPr>
        <p:blipFill>
          <a:blip r:embed="rId2"/>
          <a:stretch>
            <a:fillRect/>
          </a:stretch>
        </p:blipFill>
        <p:spPr>
          <a:xfrm rot="20910259">
            <a:off x="1048967" y="2058364"/>
            <a:ext cx="3823193" cy="3823193"/>
          </a:xfrm>
          <a:prstGeom prst="rect">
            <a:avLst/>
          </a:prstGeom>
        </p:spPr>
      </p:pic>
    </p:spTree>
    <p:extLst>
      <p:ext uri="{BB962C8B-B14F-4D97-AF65-F5344CB8AC3E}">
        <p14:creationId xmlns:p14="http://schemas.microsoft.com/office/powerpoint/2010/main" val="155637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0230"/>
            <a:ext cx="7024744" cy="1143000"/>
          </a:xfrm>
        </p:spPr>
        <p:txBody>
          <a:bodyPr>
            <a:normAutofit fontScale="90000"/>
          </a:bodyPr>
          <a:lstStyle/>
          <a:p>
            <a:r>
              <a:rPr lang="en-US" dirty="0" smtClean="0">
                <a:latin typeface="Apple Casual"/>
                <a:cs typeface="Apple Casual"/>
              </a:rPr>
              <a:t>Now it’s time to boogey and move… </a:t>
            </a:r>
            <a:endParaRPr lang="en-US" sz="2000" dirty="0">
              <a:solidFill>
                <a:srgbClr val="0000FF"/>
              </a:solidFill>
              <a:latin typeface="Apple Casual"/>
              <a:cs typeface="Apple Casual"/>
            </a:endParaRPr>
          </a:p>
        </p:txBody>
      </p:sp>
      <p:sp>
        <p:nvSpPr>
          <p:cNvPr id="4" name="Content Placeholder 2"/>
          <p:cNvSpPr>
            <a:spLocks noGrp="1"/>
          </p:cNvSpPr>
          <p:nvPr>
            <p:ph idx="1"/>
          </p:nvPr>
        </p:nvSpPr>
        <p:spPr>
          <a:xfrm>
            <a:off x="4572000" y="2243230"/>
            <a:ext cx="3795878" cy="3518485"/>
          </a:xfrm>
        </p:spPr>
        <p:txBody>
          <a:bodyPr>
            <a:normAutofit/>
          </a:bodyPr>
          <a:lstStyle/>
          <a:p>
            <a:pPr marL="68580" indent="0" algn="ctr">
              <a:buNone/>
            </a:pPr>
            <a:r>
              <a:rPr lang="en-US" dirty="0" smtClean="0"/>
              <a:t>Please move to where you should look for the…</a:t>
            </a:r>
          </a:p>
          <a:p>
            <a:pPr marL="68580" indent="0" algn="ctr">
              <a:buNone/>
            </a:pPr>
            <a:endParaRPr lang="en-US" sz="1800" b="1" dirty="0" smtClean="0">
              <a:sym typeface="Wingdings"/>
            </a:endParaRPr>
          </a:p>
          <a:p>
            <a:pPr algn="ctr"/>
            <a:r>
              <a:rPr lang="en-US" sz="1800" b="1" dirty="0" smtClean="0">
                <a:sym typeface="Wingdings"/>
              </a:rPr>
              <a:t>“Reading Takes Us Around the World” bulletin </a:t>
            </a:r>
            <a:endParaRPr lang="en-US" sz="1800" b="1" dirty="0">
              <a:sym typeface="Wingdings"/>
            </a:endParaRPr>
          </a:p>
        </p:txBody>
      </p:sp>
      <p:pic>
        <p:nvPicPr>
          <p:cNvPr id="5" name="Picture 4"/>
          <p:cNvPicPr>
            <a:picLocks noChangeAspect="1"/>
          </p:cNvPicPr>
          <p:nvPr/>
        </p:nvPicPr>
        <p:blipFill>
          <a:blip r:embed="rId2"/>
          <a:stretch>
            <a:fillRect/>
          </a:stretch>
        </p:blipFill>
        <p:spPr>
          <a:xfrm rot="20910259">
            <a:off x="1048967" y="2058364"/>
            <a:ext cx="3823193" cy="3823193"/>
          </a:xfrm>
          <a:prstGeom prst="rect">
            <a:avLst/>
          </a:prstGeom>
        </p:spPr>
      </p:pic>
    </p:spTree>
    <p:extLst>
      <p:ext uri="{BB962C8B-B14F-4D97-AF65-F5344CB8AC3E}">
        <p14:creationId xmlns:p14="http://schemas.microsoft.com/office/powerpoint/2010/main" val="213460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0230"/>
            <a:ext cx="7024744" cy="1143000"/>
          </a:xfrm>
        </p:spPr>
        <p:txBody>
          <a:bodyPr>
            <a:normAutofit fontScale="90000"/>
          </a:bodyPr>
          <a:lstStyle/>
          <a:p>
            <a:r>
              <a:rPr lang="en-US" dirty="0" smtClean="0">
                <a:latin typeface="Apple Casual"/>
                <a:cs typeface="Apple Casual"/>
              </a:rPr>
              <a:t>Now it’s time to boogey and move… </a:t>
            </a:r>
            <a:endParaRPr lang="en-US" sz="2000" dirty="0">
              <a:solidFill>
                <a:srgbClr val="0000FF"/>
              </a:solidFill>
              <a:latin typeface="Apple Casual"/>
              <a:cs typeface="Apple Casual"/>
            </a:endParaRPr>
          </a:p>
        </p:txBody>
      </p:sp>
      <p:sp>
        <p:nvSpPr>
          <p:cNvPr id="4" name="Content Placeholder 2"/>
          <p:cNvSpPr>
            <a:spLocks noGrp="1"/>
          </p:cNvSpPr>
          <p:nvPr>
            <p:ph idx="1"/>
          </p:nvPr>
        </p:nvSpPr>
        <p:spPr>
          <a:xfrm>
            <a:off x="4572000" y="2243230"/>
            <a:ext cx="3795878" cy="3518485"/>
          </a:xfrm>
        </p:spPr>
        <p:txBody>
          <a:bodyPr>
            <a:normAutofit/>
          </a:bodyPr>
          <a:lstStyle/>
          <a:p>
            <a:pPr marL="68580" indent="0" algn="ctr">
              <a:buNone/>
            </a:pPr>
            <a:r>
              <a:rPr lang="en-US" dirty="0" smtClean="0"/>
              <a:t>Please move to where you should look for the…</a:t>
            </a:r>
          </a:p>
          <a:p>
            <a:pPr marL="68580" indent="0" algn="ctr">
              <a:buNone/>
            </a:pPr>
            <a:endParaRPr lang="en-US" sz="1800" b="1" dirty="0" smtClean="0">
              <a:sym typeface="Wingdings"/>
            </a:endParaRPr>
          </a:p>
          <a:p>
            <a:pPr algn="ctr"/>
            <a:r>
              <a:rPr lang="en-US" sz="1800" b="1" dirty="0" smtClean="0">
                <a:sym typeface="Wingdings"/>
              </a:rPr>
              <a:t>Missing, absent, and late work turn-in tray</a:t>
            </a:r>
            <a:endParaRPr lang="en-US" sz="1800" b="1" dirty="0">
              <a:sym typeface="Wingdings"/>
            </a:endParaRPr>
          </a:p>
        </p:txBody>
      </p:sp>
      <p:pic>
        <p:nvPicPr>
          <p:cNvPr id="5" name="Picture 4"/>
          <p:cNvPicPr>
            <a:picLocks noChangeAspect="1"/>
          </p:cNvPicPr>
          <p:nvPr/>
        </p:nvPicPr>
        <p:blipFill>
          <a:blip r:embed="rId2"/>
          <a:stretch>
            <a:fillRect/>
          </a:stretch>
        </p:blipFill>
        <p:spPr>
          <a:xfrm rot="20910259">
            <a:off x="1048967" y="2058364"/>
            <a:ext cx="3823193" cy="3823193"/>
          </a:xfrm>
          <a:prstGeom prst="rect">
            <a:avLst/>
          </a:prstGeom>
        </p:spPr>
      </p:pic>
    </p:spTree>
    <p:extLst>
      <p:ext uri="{BB962C8B-B14F-4D97-AF65-F5344CB8AC3E}">
        <p14:creationId xmlns:p14="http://schemas.microsoft.com/office/powerpoint/2010/main" val="41581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0230"/>
            <a:ext cx="7024744" cy="1143000"/>
          </a:xfrm>
        </p:spPr>
        <p:txBody>
          <a:bodyPr>
            <a:normAutofit fontScale="90000"/>
          </a:bodyPr>
          <a:lstStyle/>
          <a:p>
            <a:r>
              <a:rPr lang="en-US" dirty="0" smtClean="0">
                <a:latin typeface="Apple Casual"/>
                <a:cs typeface="Apple Casual"/>
              </a:rPr>
              <a:t>Now it’s time to boogey and move… </a:t>
            </a:r>
            <a:endParaRPr lang="en-US" sz="2000" dirty="0">
              <a:solidFill>
                <a:srgbClr val="0000FF"/>
              </a:solidFill>
              <a:latin typeface="Apple Casual"/>
              <a:cs typeface="Apple Casual"/>
            </a:endParaRPr>
          </a:p>
        </p:txBody>
      </p:sp>
      <p:sp>
        <p:nvSpPr>
          <p:cNvPr id="4" name="Content Placeholder 2"/>
          <p:cNvSpPr>
            <a:spLocks noGrp="1"/>
          </p:cNvSpPr>
          <p:nvPr>
            <p:ph idx="1"/>
          </p:nvPr>
        </p:nvSpPr>
        <p:spPr>
          <a:xfrm>
            <a:off x="4572000" y="2243230"/>
            <a:ext cx="3795878" cy="3518485"/>
          </a:xfrm>
        </p:spPr>
        <p:txBody>
          <a:bodyPr>
            <a:normAutofit/>
          </a:bodyPr>
          <a:lstStyle/>
          <a:p>
            <a:pPr marL="68580" indent="0" algn="ctr">
              <a:buNone/>
            </a:pPr>
            <a:r>
              <a:rPr lang="en-US" dirty="0" smtClean="0"/>
              <a:t>Please move to where you should look for the…</a:t>
            </a:r>
          </a:p>
          <a:p>
            <a:pPr marL="68580" indent="0" algn="ctr">
              <a:buNone/>
            </a:pPr>
            <a:endParaRPr lang="en-US" sz="1800" b="1" dirty="0" smtClean="0">
              <a:sym typeface="Wingdings"/>
            </a:endParaRPr>
          </a:p>
          <a:p>
            <a:pPr algn="ctr"/>
            <a:r>
              <a:rPr lang="en-US" sz="1800" b="1" dirty="0" smtClean="0">
                <a:sym typeface="Wingdings"/>
              </a:rPr>
              <a:t>Classroom Library</a:t>
            </a:r>
          </a:p>
          <a:p>
            <a:pPr algn="ctr"/>
            <a:r>
              <a:rPr lang="en-US" sz="1800" b="1" dirty="0" smtClean="0">
                <a:sym typeface="Wingdings"/>
              </a:rPr>
              <a:t>Classroom library check out</a:t>
            </a:r>
            <a:endParaRPr lang="en-US" sz="1800" b="1" dirty="0">
              <a:sym typeface="Wingdings"/>
            </a:endParaRPr>
          </a:p>
        </p:txBody>
      </p:sp>
      <p:pic>
        <p:nvPicPr>
          <p:cNvPr id="5" name="Picture 4"/>
          <p:cNvPicPr>
            <a:picLocks noChangeAspect="1"/>
          </p:cNvPicPr>
          <p:nvPr/>
        </p:nvPicPr>
        <p:blipFill>
          <a:blip r:embed="rId2"/>
          <a:stretch>
            <a:fillRect/>
          </a:stretch>
        </p:blipFill>
        <p:spPr>
          <a:xfrm rot="20910259">
            <a:off x="1048967" y="2058364"/>
            <a:ext cx="3823193" cy="3823193"/>
          </a:xfrm>
          <a:prstGeom prst="rect">
            <a:avLst/>
          </a:prstGeom>
        </p:spPr>
      </p:pic>
    </p:spTree>
    <p:extLst>
      <p:ext uri="{BB962C8B-B14F-4D97-AF65-F5344CB8AC3E}">
        <p14:creationId xmlns:p14="http://schemas.microsoft.com/office/powerpoint/2010/main" val="314558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0230"/>
            <a:ext cx="7024744" cy="1143000"/>
          </a:xfrm>
        </p:spPr>
        <p:txBody>
          <a:bodyPr>
            <a:normAutofit fontScale="90000"/>
          </a:bodyPr>
          <a:lstStyle/>
          <a:p>
            <a:r>
              <a:rPr lang="en-US" dirty="0" smtClean="0">
                <a:latin typeface="Apple Casual"/>
                <a:cs typeface="Apple Casual"/>
              </a:rPr>
              <a:t>Now it’s time to boogey and move… </a:t>
            </a:r>
            <a:endParaRPr lang="en-US" sz="2000" dirty="0">
              <a:solidFill>
                <a:srgbClr val="0000FF"/>
              </a:solidFill>
              <a:latin typeface="Apple Casual"/>
              <a:cs typeface="Apple Casual"/>
            </a:endParaRPr>
          </a:p>
        </p:txBody>
      </p:sp>
      <p:sp>
        <p:nvSpPr>
          <p:cNvPr id="4" name="Content Placeholder 2"/>
          <p:cNvSpPr>
            <a:spLocks noGrp="1"/>
          </p:cNvSpPr>
          <p:nvPr>
            <p:ph idx="1"/>
          </p:nvPr>
        </p:nvSpPr>
        <p:spPr>
          <a:xfrm>
            <a:off x="4572000" y="2243230"/>
            <a:ext cx="3795878" cy="3518485"/>
          </a:xfrm>
        </p:spPr>
        <p:txBody>
          <a:bodyPr>
            <a:normAutofit/>
          </a:bodyPr>
          <a:lstStyle/>
          <a:p>
            <a:pPr marL="68580" indent="0" algn="ctr">
              <a:buNone/>
            </a:pPr>
            <a:r>
              <a:rPr lang="en-US" dirty="0" smtClean="0"/>
              <a:t>Please move to where you should look for the…</a:t>
            </a:r>
          </a:p>
          <a:p>
            <a:pPr marL="68580" indent="0" algn="ctr">
              <a:buNone/>
            </a:pPr>
            <a:endParaRPr lang="en-US" sz="1800" b="1" dirty="0" smtClean="0">
              <a:sym typeface="Wingdings"/>
            </a:endParaRPr>
          </a:p>
          <a:p>
            <a:pPr algn="ctr"/>
            <a:r>
              <a:rPr lang="en-US" sz="1800" b="1" dirty="0" smtClean="0">
                <a:sym typeface="Wingdings"/>
              </a:rPr>
              <a:t>“What We Did” bulletin where you look for work you missed while you were absent</a:t>
            </a:r>
            <a:endParaRPr lang="en-US" sz="1800" b="1" dirty="0">
              <a:sym typeface="Wingdings"/>
            </a:endParaRPr>
          </a:p>
        </p:txBody>
      </p:sp>
      <p:pic>
        <p:nvPicPr>
          <p:cNvPr id="3" name="Picture 2"/>
          <p:cNvPicPr>
            <a:picLocks noChangeAspect="1"/>
          </p:cNvPicPr>
          <p:nvPr/>
        </p:nvPicPr>
        <p:blipFill>
          <a:blip r:embed="rId2"/>
          <a:stretch>
            <a:fillRect/>
          </a:stretch>
        </p:blipFill>
        <p:spPr>
          <a:xfrm rot="20910259">
            <a:off x="1048967" y="2058364"/>
            <a:ext cx="3823193" cy="3823193"/>
          </a:xfrm>
          <a:prstGeom prst="rect">
            <a:avLst/>
          </a:prstGeom>
        </p:spPr>
      </p:pic>
    </p:spTree>
    <p:extLst>
      <p:ext uri="{BB962C8B-B14F-4D97-AF65-F5344CB8AC3E}">
        <p14:creationId xmlns:p14="http://schemas.microsoft.com/office/powerpoint/2010/main" val="285970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0230"/>
            <a:ext cx="7024744" cy="1143000"/>
          </a:xfrm>
        </p:spPr>
        <p:txBody>
          <a:bodyPr>
            <a:normAutofit fontScale="90000"/>
          </a:bodyPr>
          <a:lstStyle/>
          <a:p>
            <a:r>
              <a:rPr lang="en-US" dirty="0" smtClean="0">
                <a:latin typeface="Apple Casual"/>
                <a:cs typeface="Apple Casual"/>
              </a:rPr>
              <a:t>Still moving and grooving but instead, let’s play a game!… </a:t>
            </a:r>
            <a:endParaRPr lang="en-US" sz="2000" dirty="0">
              <a:solidFill>
                <a:srgbClr val="0000FF"/>
              </a:solidFill>
              <a:latin typeface="Apple Casual"/>
              <a:cs typeface="Apple Casual"/>
            </a:endParaRPr>
          </a:p>
        </p:txBody>
      </p:sp>
      <p:sp>
        <p:nvSpPr>
          <p:cNvPr id="4" name="Content Placeholder 2"/>
          <p:cNvSpPr>
            <a:spLocks noGrp="1"/>
          </p:cNvSpPr>
          <p:nvPr>
            <p:ph idx="1"/>
          </p:nvPr>
        </p:nvSpPr>
        <p:spPr>
          <a:xfrm>
            <a:off x="4572000" y="2406516"/>
            <a:ext cx="3795878" cy="3518485"/>
          </a:xfrm>
        </p:spPr>
        <p:txBody>
          <a:bodyPr>
            <a:normAutofit fontScale="92500" lnSpcReduction="10000"/>
          </a:bodyPr>
          <a:lstStyle/>
          <a:p>
            <a:pPr marL="68580" indent="0" algn="ctr">
              <a:buNone/>
            </a:pPr>
            <a:r>
              <a:rPr lang="en-US" dirty="0" smtClean="0"/>
              <a:t>Pass the ball to the person next to you.</a:t>
            </a:r>
          </a:p>
          <a:p>
            <a:pPr marL="68580" indent="0" algn="ctr">
              <a:buNone/>
            </a:pPr>
            <a:endParaRPr lang="en-US" dirty="0"/>
          </a:p>
          <a:p>
            <a:pPr marL="68580" indent="0" algn="ctr">
              <a:buNone/>
            </a:pPr>
            <a:r>
              <a:rPr lang="en-US" dirty="0" smtClean="0"/>
              <a:t>Where ever your thumb lands, that is the question you need to answer.</a:t>
            </a:r>
          </a:p>
          <a:p>
            <a:pPr marL="68580" indent="0" algn="ctr">
              <a:buNone/>
            </a:pPr>
            <a:endParaRPr lang="en-US" dirty="0"/>
          </a:p>
          <a:p>
            <a:pPr marL="68580" indent="0" algn="ctr">
              <a:buNone/>
            </a:pPr>
            <a:r>
              <a:rPr lang="en-US" dirty="0" smtClean="0"/>
              <a:t>Please say your name, read the question, and give your answer.</a:t>
            </a:r>
          </a:p>
        </p:txBody>
      </p:sp>
      <p:pic>
        <p:nvPicPr>
          <p:cNvPr id="3" name="Picture 2"/>
          <p:cNvPicPr>
            <a:picLocks noChangeAspect="1"/>
          </p:cNvPicPr>
          <p:nvPr/>
        </p:nvPicPr>
        <p:blipFill>
          <a:blip r:embed="rId2"/>
          <a:stretch>
            <a:fillRect/>
          </a:stretch>
        </p:blipFill>
        <p:spPr>
          <a:xfrm rot="20910259">
            <a:off x="1096368" y="2529276"/>
            <a:ext cx="3391012" cy="3391012"/>
          </a:xfrm>
          <a:prstGeom prst="rect">
            <a:avLst/>
          </a:prstGeom>
        </p:spPr>
      </p:pic>
    </p:spTree>
    <p:extLst>
      <p:ext uri="{BB962C8B-B14F-4D97-AF65-F5344CB8AC3E}">
        <p14:creationId xmlns:p14="http://schemas.microsoft.com/office/powerpoint/2010/main" val="32341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10" y="2951190"/>
            <a:ext cx="3300984" cy="1463040"/>
          </a:xfrm>
        </p:spPr>
        <p:txBody>
          <a:bodyPr>
            <a:normAutofit fontScale="90000"/>
          </a:bodyPr>
          <a:lstStyle/>
          <a:p>
            <a:r>
              <a:rPr lang="en-US" i="1" dirty="0">
                <a:latin typeface="Apple Casual"/>
                <a:cs typeface="Apple Casual"/>
              </a:rPr>
              <a:t>*I am OBSESSED with procedures! Procedures make the world go round and our classroom function as a safe and positive learning community </a:t>
            </a:r>
            <a:r>
              <a:rPr lang="en-US" i="1" dirty="0">
                <a:latin typeface="Apple Casual"/>
                <a:cs typeface="Apple Casual"/>
                <a:sym typeface="Wingdings"/>
              </a:rPr>
              <a:t></a:t>
            </a:r>
            <a:r>
              <a:rPr lang="en-US" i="1" dirty="0">
                <a:latin typeface="Apple Casual"/>
                <a:cs typeface="Apple Casual"/>
              </a:rPr>
              <a:t>.</a:t>
            </a:r>
            <a:r>
              <a:rPr lang="en-US" dirty="0">
                <a:latin typeface="Apple Casual"/>
                <a:cs typeface="Apple Casual"/>
              </a:rPr>
              <a:t/>
            </a:r>
            <a:br>
              <a:rPr lang="en-US" dirty="0">
                <a:latin typeface="Apple Casual"/>
                <a:cs typeface="Apple Casual"/>
              </a:rPr>
            </a:br>
            <a:endParaRPr lang="en-US" dirty="0">
              <a:latin typeface="Apple Casual"/>
              <a:cs typeface="Apple Casual"/>
            </a:endParaRPr>
          </a:p>
        </p:txBody>
      </p:sp>
      <p:pic>
        <p:nvPicPr>
          <p:cNvPr id="5" name="Picture Placeholder 4" descr="Unknown.jpe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1004888" y="693738"/>
            <a:ext cx="3359150" cy="5468937"/>
          </a:xfrm>
        </p:spPr>
      </p:pic>
      <p:sp>
        <p:nvSpPr>
          <p:cNvPr id="4" name="Text Placeholder 3"/>
          <p:cNvSpPr>
            <a:spLocks noGrp="1"/>
          </p:cNvSpPr>
          <p:nvPr>
            <p:ph type="body" sz="half" idx="2"/>
          </p:nvPr>
        </p:nvSpPr>
        <p:spPr/>
        <p:txBody>
          <a:bodyPr>
            <a:normAutofit/>
          </a:bodyPr>
          <a:lstStyle/>
          <a:p>
            <a:pPr algn="ctr"/>
            <a:r>
              <a:rPr lang="en-US" sz="2500" b="1" dirty="0" smtClean="0"/>
              <a:t>On that note, let’s learn the classroom procedures…</a:t>
            </a:r>
            <a:endParaRPr lang="en-US" sz="2500" b="1" dirty="0"/>
          </a:p>
        </p:txBody>
      </p:sp>
    </p:spTree>
    <p:extLst>
      <p:ext uri="{BB962C8B-B14F-4D97-AF65-F5344CB8AC3E}">
        <p14:creationId xmlns:p14="http://schemas.microsoft.com/office/powerpoint/2010/main" val="31860218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20340"/>
            <a:ext cx="7024744" cy="1143000"/>
          </a:xfrm>
        </p:spPr>
        <p:txBody>
          <a:bodyPr>
            <a:normAutofit/>
          </a:bodyPr>
          <a:lstStyle/>
          <a:p>
            <a:r>
              <a:rPr lang="en-US" dirty="0" smtClean="0">
                <a:latin typeface="Apple Casual"/>
                <a:cs typeface="Apple Casual"/>
              </a:rPr>
              <a:t>Exit Slip</a:t>
            </a:r>
            <a:r>
              <a:rPr lang="en-US" dirty="0" smtClean="0">
                <a:latin typeface="Apple Casual"/>
                <a:cs typeface="Apple Casual"/>
                <a:sym typeface="Wingdings"/>
              </a:rPr>
              <a:t> Group work</a:t>
            </a:r>
            <a:r>
              <a:rPr lang="en-US" dirty="0" smtClean="0">
                <a:latin typeface="Apple Casual"/>
                <a:cs typeface="Apple Casual"/>
              </a:rPr>
              <a:t/>
            </a:r>
            <a:br>
              <a:rPr lang="en-US" dirty="0" smtClean="0">
                <a:latin typeface="Apple Casual"/>
                <a:cs typeface="Apple Casual"/>
              </a:rPr>
            </a:br>
            <a:r>
              <a:rPr lang="en-US" sz="2600" i="1" dirty="0" smtClean="0">
                <a:solidFill>
                  <a:schemeClr val="tx1"/>
                </a:solidFill>
                <a:latin typeface="Apple Casual"/>
                <a:cs typeface="Apple Casual"/>
              </a:rPr>
              <a:t>*Please complete with your table members</a:t>
            </a:r>
            <a:endParaRPr lang="en-US" sz="2600" dirty="0">
              <a:solidFill>
                <a:schemeClr val="tx1"/>
              </a:solidFill>
              <a:latin typeface="Apple Casual"/>
              <a:cs typeface="Apple Casual"/>
            </a:endParaRPr>
          </a:p>
        </p:txBody>
      </p:sp>
      <p:sp>
        <p:nvSpPr>
          <p:cNvPr id="3" name="Content Placeholder 2"/>
          <p:cNvSpPr>
            <a:spLocks noGrp="1"/>
          </p:cNvSpPr>
          <p:nvPr>
            <p:ph idx="1"/>
          </p:nvPr>
        </p:nvSpPr>
        <p:spPr>
          <a:xfrm>
            <a:off x="526143" y="2091394"/>
            <a:ext cx="5254705" cy="3883891"/>
          </a:xfrm>
        </p:spPr>
        <p:txBody>
          <a:bodyPr>
            <a:normAutofit fontScale="92500" lnSpcReduction="20000"/>
          </a:bodyPr>
          <a:lstStyle/>
          <a:p>
            <a:pPr lvl="0"/>
            <a:r>
              <a:rPr lang="en-US" sz="3000" dirty="0" smtClean="0"/>
              <a:t>What does respect mean in the classroom? List 3-5 bullet points.</a:t>
            </a:r>
          </a:p>
          <a:p>
            <a:pPr lvl="0"/>
            <a:r>
              <a:rPr lang="en-US" sz="3000" dirty="0" smtClean="0"/>
              <a:t>Turn it in when you are finished and this is your exit slip (meaning you can leave)</a:t>
            </a:r>
          </a:p>
          <a:p>
            <a:pPr lvl="0"/>
            <a:r>
              <a:rPr lang="en-US" sz="3000" dirty="0" smtClean="0"/>
              <a:t>If I turn off the lights, please remember it means to stop and listen. </a:t>
            </a:r>
          </a:p>
          <a:p>
            <a:pPr lvl="0"/>
            <a:endParaRPr lang="en-US" sz="3000" dirty="0"/>
          </a:p>
          <a:p>
            <a:pPr marL="68580" indent="0">
              <a:buNone/>
            </a:pPr>
            <a:endParaRPr lang="en-US" sz="3000" dirty="0"/>
          </a:p>
        </p:txBody>
      </p:sp>
      <p:pic>
        <p:nvPicPr>
          <p:cNvPr id="5" name="Picture 4"/>
          <p:cNvPicPr>
            <a:picLocks noChangeAspect="1"/>
          </p:cNvPicPr>
          <p:nvPr/>
        </p:nvPicPr>
        <p:blipFill>
          <a:blip r:embed="rId2"/>
          <a:stretch>
            <a:fillRect/>
          </a:stretch>
        </p:blipFill>
        <p:spPr>
          <a:xfrm>
            <a:off x="5780848" y="2359016"/>
            <a:ext cx="2866571" cy="2808070"/>
          </a:xfrm>
          <a:prstGeom prst="rect">
            <a:avLst/>
          </a:prstGeom>
        </p:spPr>
      </p:pic>
    </p:spTree>
    <p:extLst>
      <p:ext uri="{BB962C8B-B14F-4D97-AF65-F5344CB8AC3E}">
        <p14:creationId xmlns:p14="http://schemas.microsoft.com/office/powerpoint/2010/main" val="30858678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3334032"/>
            <a:ext cx="3313355" cy="1702160"/>
          </a:xfrm>
        </p:spPr>
        <p:txBody>
          <a:bodyPr>
            <a:noAutofit/>
          </a:bodyPr>
          <a:lstStyle/>
          <a:p>
            <a:pPr algn="ctr"/>
            <a:r>
              <a:rPr lang="en-US" sz="3000" b="1" dirty="0" smtClean="0">
                <a:latin typeface="Apple Casual"/>
                <a:cs typeface="Apple Casual"/>
              </a:rPr>
              <a:t>PLEASE GO TO MY TEACHER WEBSITE ON YOUR IPAD AND READ THE HOME PAGE (ABOUT ME!)</a:t>
            </a:r>
            <a:endParaRPr lang="en-US" sz="3000" b="1" dirty="0">
              <a:latin typeface="Apple Casual"/>
              <a:cs typeface="Apple Casual"/>
            </a:endParaRPr>
          </a:p>
        </p:txBody>
      </p:sp>
      <p:sp>
        <p:nvSpPr>
          <p:cNvPr id="3" name="Subtitle 2"/>
          <p:cNvSpPr>
            <a:spLocks noGrp="1"/>
          </p:cNvSpPr>
          <p:nvPr>
            <p:ph type="subTitle" idx="1"/>
          </p:nvPr>
        </p:nvSpPr>
        <p:spPr>
          <a:xfrm>
            <a:off x="4736917" y="5036192"/>
            <a:ext cx="3309803" cy="1547920"/>
          </a:xfrm>
        </p:spPr>
        <p:txBody>
          <a:bodyPr>
            <a:normAutofit/>
          </a:bodyPr>
          <a:lstStyle/>
          <a:p>
            <a:pPr algn="ctr"/>
            <a:r>
              <a:rPr lang="en-US" sz="2000" b="1" dirty="0" smtClean="0"/>
              <a:t>The web address is in the syllabus I gave you yesterday!</a:t>
            </a:r>
            <a:endParaRPr lang="en-US" sz="2000" b="1" dirty="0"/>
          </a:p>
        </p:txBody>
      </p:sp>
      <p:pic>
        <p:nvPicPr>
          <p:cNvPr id="4" name="Picture 3"/>
          <p:cNvPicPr>
            <a:picLocks noChangeAspect="1"/>
          </p:cNvPicPr>
          <p:nvPr/>
        </p:nvPicPr>
        <p:blipFill>
          <a:blip r:embed="rId2"/>
          <a:stretch>
            <a:fillRect/>
          </a:stretch>
        </p:blipFill>
        <p:spPr>
          <a:xfrm>
            <a:off x="4599844" y="190499"/>
            <a:ext cx="3514608" cy="1976967"/>
          </a:xfrm>
          <a:prstGeom prst="ellipse">
            <a:avLst/>
          </a:prstGeom>
          <a:ln>
            <a:noFill/>
          </a:ln>
          <a:effectLst>
            <a:softEdge rad="112500"/>
          </a:effectLst>
        </p:spPr>
      </p:pic>
      <p:sp>
        <p:nvSpPr>
          <p:cNvPr id="5" name="TextBox 4"/>
          <p:cNvSpPr txBox="1"/>
          <p:nvPr/>
        </p:nvSpPr>
        <p:spPr>
          <a:xfrm>
            <a:off x="422201" y="787181"/>
            <a:ext cx="3279044" cy="5093702"/>
          </a:xfrm>
          <a:prstGeom prst="rect">
            <a:avLst/>
          </a:prstGeom>
          <a:noFill/>
        </p:spPr>
        <p:txBody>
          <a:bodyPr wrap="square" rtlCol="0">
            <a:spAutoFit/>
          </a:bodyPr>
          <a:lstStyle/>
          <a:p>
            <a:pPr algn="ctr"/>
            <a:r>
              <a:rPr lang="en-US" sz="2500" b="1" u="sng" dirty="0" smtClean="0">
                <a:solidFill>
                  <a:srgbClr val="FF0000"/>
                </a:solidFill>
                <a:latin typeface="Apple Casual"/>
                <a:cs typeface="Apple Casual"/>
              </a:rPr>
              <a:t>WELCOME</a:t>
            </a:r>
            <a:r>
              <a:rPr lang="en-US" sz="2500" b="1" dirty="0" smtClean="0">
                <a:solidFill>
                  <a:srgbClr val="FF0000"/>
                </a:solidFill>
                <a:latin typeface="Apple Casual"/>
                <a:cs typeface="Apple Casual"/>
              </a:rPr>
              <a:t>!! It’s good to see I didn’t scare you off yesterday and you’re back again today </a:t>
            </a:r>
            <a:r>
              <a:rPr lang="en-US" sz="2500" b="1" dirty="0" smtClean="0">
                <a:solidFill>
                  <a:srgbClr val="FF0000"/>
                </a:solidFill>
                <a:latin typeface="Apple Casual"/>
                <a:cs typeface="Apple Casual"/>
                <a:sym typeface="Wingdings"/>
              </a:rPr>
              <a:t>. </a:t>
            </a:r>
            <a:endParaRPr lang="en-US" sz="2500" b="1" dirty="0">
              <a:solidFill>
                <a:srgbClr val="FF0000"/>
              </a:solidFill>
              <a:latin typeface="Apple Casual"/>
              <a:cs typeface="Apple Casual"/>
            </a:endParaRPr>
          </a:p>
          <a:p>
            <a:pPr algn="ctr"/>
            <a:endParaRPr lang="en-US" sz="2500" b="1" dirty="0" smtClean="0">
              <a:solidFill>
                <a:srgbClr val="FF0000"/>
              </a:solidFill>
              <a:latin typeface="Apple Casual"/>
              <a:cs typeface="Apple Casual"/>
            </a:endParaRPr>
          </a:p>
          <a:p>
            <a:pPr algn="ctr"/>
            <a:endParaRPr lang="en-US" sz="2500" b="1" dirty="0">
              <a:solidFill>
                <a:srgbClr val="FF0000"/>
              </a:solidFill>
              <a:latin typeface="Apple Casual"/>
              <a:cs typeface="Apple Casual"/>
            </a:endParaRPr>
          </a:p>
          <a:p>
            <a:pPr algn="ctr"/>
            <a:r>
              <a:rPr lang="en-US" sz="2500" b="1" dirty="0" smtClean="0">
                <a:solidFill>
                  <a:srgbClr val="FF0000"/>
                </a:solidFill>
                <a:latin typeface="Apple Casual"/>
                <a:cs typeface="Apple Casual"/>
              </a:rPr>
              <a:t>PLEASE SIT IN THE SEATS YOU WERE ASSIGNED YESTERDAY AND COMPLETE THE </a:t>
            </a:r>
            <a:r>
              <a:rPr lang="en-US" sz="2500" b="1" u="sng" dirty="0" smtClean="0">
                <a:solidFill>
                  <a:srgbClr val="FF0000"/>
                </a:solidFill>
                <a:latin typeface="Apple Casual"/>
                <a:cs typeface="Apple Casual"/>
              </a:rPr>
              <a:t>BELL WORK</a:t>
            </a:r>
            <a:r>
              <a:rPr lang="en-US" sz="2500" b="1" dirty="0" smtClean="0">
                <a:solidFill>
                  <a:srgbClr val="FF0000"/>
                </a:solidFill>
                <a:latin typeface="Apple Casual"/>
                <a:cs typeface="Apple Casual"/>
              </a:rPr>
              <a:t>!!!</a:t>
            </a:r>
          </a:p>
          <a:p>
            <a:pPr algn="ctr"/>
            <a:endParaRPr lang="en-US" sz="2500" b="1" dirty="0">
              <a:solidFill>
                <a:srgbClr val="FF0000"/>
              </a:solidFill>
              <a:latin typeface="Apple Casual"/>
              <a:cs typeface="Apple Casual"/>
            </a:endParaRPr>
          </a:p>
        </p:txBody>
      </p:sp>
      <p:sp>
        <p:nvSpPr>
          <p:cNvPr id="8" name="Right Arrow 7"/>
          <p:cNvSpPr/>
          <p:nvPr/>
        </p:nvSpPr>
        <p:spPr>
          <a:xfrm rot="19815788">
            <a:off x="3699941" y="3988163"/>
            <a:ext cx="1413551" cy="54202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7160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53175"/>
            <a:ext cx="7024744" cy="688889"/>
          </a:xfrm>
        </p:spPr>
        <p:txBody>
          <a:bodyPr>
            <a:normAutofit fontScale="90000"/>
          </a:bodyPr>
          <a:lstStyle/>
          <a:p>
            <a:r>
              <a:rPr lang="en-US" dirty="0" smtClean="0">
                <a:latin typeface="Apple Casual"/>
                <a:cs typeface="Apple Casual"/>
              </a:rPr>
              <a:t>6</a:t>
            </a:r>
            <a:r>
              <a:rPr lang="en-US" baseline="30000" dirty="0" smtClean="0">
                <a:latin typeface="Apple Casual"/>
                <a:cs typeface="Apple Casual"/>
              </a:rPr>
              <a:t>th</a:t>
            </a:r>
            <a:r>
              <a:rPr lang="en-US" dirty="0" smtClean="0">
                <a:latin typeface="Apple Casual"/>
                <a:cs typeface="Apple Casual"/>
              </a:rPr>
              <a:t> Grade Welcome Letter</a:t>
            </a:r>
            <a:endParaRPr lang="en-US" i="1" dirty="0">
              <a:latin typeface="Apple Casual"/>
              <a:cs typeface="Apple Casual"/>
            </a:endParaRPr>
          </a:p>
        </p:txBody>
      </p:sp>
      <p:sp>
        <p:nvSpPr>
          <p:cNvPr id="3" name="Content Placeholder 2"/>
          <p:cNvSpPr>
            <a:spLocks noGrp="1"/>
          </p:cNvSpPr>
          <p:nvPr>
            <p:ph idx="1"/>
          </p:nvPr>
        </p:nvSpPr>
        <p:spPr>
          <a:xfrm>
            <a:off x="503980" y="1542064"/>
            <a:ext cx="4975164" cy="4844222"/>
          </a:xfrm>
        </p:spPr>
        <p:txBody>
          <a:bodyPr>
            <a:normAutofit fontScale="62500" lnSpcReduction="20000"/>
          </a:bodyPr>
          <a:lstStyle/>
          <a:p>
            <a:pPr marL="68580" indent="0" algn="ctr">
              <a:buNone/>
            </a:pPr>
            <a:r>
              <a:rPr lang="en-US" sz="2900" dirty="0" smtClean="0"/>
              <a:t>I’ve told you a lot about me. Now it’s your turn to tell me about </a:t>
            </a:r>
            <a:r>
              <a:rPr lang="en-US" sz="2900" b="1" u="sng" dirty="0" smtClean="0"/>
              <a:t>YOU</a:t>
            </a:r>
            <a:r>
              <a:rPr lang="en-US" sz="2900" dirty="0" smtClean="0"/>
              <a:t>! </a:t>
            </a:r>
          </a:p>
          <a:p>
            <a:pPr marL="68580" indent="0" algn="ctr">
              <a:buNone/>
            </a:pPr>
            <a:endParaRPr lang="en-US" sz="2900" dirty="0"/>
          </a:p>
          <a:p>
            <a:pPr marL="68580" indent="0" algn="ctr">
              <a:buNone/>
            </a:pPr>
            <a:r>
              <a:rPr lang="en-US" sz="2900" dirty="0" smtClean="0"/>
              <a:t>Please write a letter on the paper provided for you, addressed to me, Miss Chamoun, and answer the following questions:</a:t>
            </a:r>
          </a:p>
          <a:p>
            <a:pPr marL="68580" indent="0" algn="ctr">
              <a:buNone/>
            </a:pPr>
            <a:endParaRPr lang="en-US" sz="2900" dirty="0"/>
          </a:p>
          <a:p>
            <a:pPr marL="525780" indent="-457200" algn="ctr">
              <a:buAutoNum type="arabicPeriod"/>
            </a:pPr>
            <a:r>
              <a:rPr lang="en-US" sz="2900" dirty="0" smtClean="0"/>
              <a:t>How do you feel about reading?</a:t>
            </a:r>
          </a:p>
          <a:p>
            <a:pPr marL="525780" indent="-457200" algn="ctr">
              <a:buAutoNum type="arabicPeriod"/>
            </a:pPr>
            <a:r>
              <a:rPr lang="en-US" sz="2900" dirty="0" smtClean="0"/>
              <a:t>How do you feel about writing?</a:t>
            </a:r>
          </a:p>
          <a:p>
            <a:pPr marL="525780" indent="-457200" algn="ctr">
              <a:buAutoNum type="arabicPeriod"/>
            </a:pPr>
            <a:r>
              <a:rPr lang="en-US" sz="2900" dirty="0" smtClean="0"/>
              <a:t>How do you feel about Social Studies? </a:t>
            </a:r>
          </a:p>
          <a:p>
            <a:pPr marL="525780" indent="-457200" algn="ctr">
              <a:buAutoNum type="arabicPeriod"/>
            </a:pPr>
            <a:r>
              <a:rPr lang="en-US" sz="2900" dirty="0" smtClean="0"/>
              <a:t>Your letter should contain evidence (aka examples) to support your answers. </a:t>
            </a:r>
          </a:p>
          <a:p>
            <a:pPr marL="68580" indent="0" algn="ctr">
              <a:buNone/>
            </a:pPr>
            <a:endParaRPr lang="en-US" sz="2900" b="1" dirty="0"/>
          </a:p>
          <a:p>
            <a:pPr marL="68580" indent="0" algn="ctr">
              <a:buNone/>
            </a:pPr>
            <a:r>
              <a:rPr lang="en-US" sz="2900" b="1" dirty="0" smtClean="0">
                <a:solidFill>
                  <a:srgbClr val="FF0000"/>
                </a:solidFill>
                <a:sym typeface="Wingdings"/>
              </a:rPr>
              <a:t>Finished? Hold onto it; I will collect it at the end of class. Read or find a book in the classroom library. </a:t>
            </a:r>
          </a:p>
          <a:p>
            <a:pPr marL="68580" indent="0" algn="ctr">
              <a:buNone/>
            </a:pPr>
            <a:endParaRPr lang="en-US" sz="1800" b="1" dirty="0">
              <a:sym typeface="Wingdings"/>
            </a:endParaRPr>
          </a:p>
        </p:txBody>
      </p:sp>
      <p:pic>
        <p:nvPicPr>
          <p:cNvPr id="4" name="Picture 3"/>
          <p:cNvPicPr>
            <a:picLocks noChangeAspect="1"/>
          </p:cNvPicPr>
          <p:nvPr/>
        </p:nvPicPr>
        <p:blipFill>
          <a:blip r:embed="rId3"/>
          <a:stretch>
            <a:fillRect/>
          </a:stretch>
        </p:blipFill>
        <p:spPr>
          <a:xfrm>
            <a:off x="5297714" y="2249713"/>
            <a:ext cx="3311735" cy="3311735"/>
          </a:xfrm>
          <a:prstGeom prst="ellipse">
            <a:avLst/>
          </a:prstGeom>
          <a:ln>
            <a:noFill/>
          </a:ln>
          <a:effectLst>
            <a:softEdge rad="112500"/>
          </a:effectLst>
        </p:spPr>
      </p:pic>
    </p:spTree>
    <p:extLst>
      <p:ext uri="{BB962C8B-B14F-4D97-AF65-F5344CB8AC3E}">
        <p14:creationId xmlns:p14="http://schemas.microsoft.com/office/powerpoint/2010/main" val="2769235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02232"/>
            <a:ext cx="7024744" cy="1143000"/>
          </a:xfrm>
        </p:spPr>
        <p:txBody>
          <a:bodyPr>
            <a:normAutofit fontScale="90000"/>
          </a:bodyPr>
          <a:lstStyle/>
          <a:p>
            <a:r>
              <a:rPr lang="en-US" dirty="0" smtClean="0">
                <a:latin typeface="Apple Casual"/>
                <a:cs typeface="Apple Casual"/>
              </a:rPr>
              <a:t>Dividing Your Reading Notebook</a:t>
            </a:r>
            <a:endParaRPr lang="en-US" dirty="0">
              <a:latin typeface="Apple Casual"/>
              <a:cs typeface="Apple Casual"/>
            </a:endParaRPr>
          </a:p>
        </p:txBody>
      </p:sp>
      <p:sp>
        <p:nvSpPr>
          <p:cNvPr id="3" name="Content Placeholder 2"/>
          <p:cNvSpPr>
            <a:spLocks noGrp="1"/>
          </p:cNvSpPr>
          <p:nvPr>
            <p:ph idx="1"/>
          </p:nvPr>
        </p:nvSpPr>
        <p:spPr>
          <a:xfrm>
            <a:off x="1043492" y="1754434"/>
            <a:ext cx="6777317" cy="3508977"/>
          </a:xfrm>
        </p:spPr>
        <p:txBody>
          <a:bodyPr>
            <a:normAutofit lnSpcReduction="10000"/>
          </a:bodyPr>
          <a:lstStyle/>
          <a:p>
            <a:pPr marL="68580" indent="0">
              <a:buNone/>
            </a:pPr>
            <a:r>
              <a:rPr lang="en-US" dirty="0" smtClean="0">
                <a:latin typeface="Apple Casual"/>
                <a:cs typeface="Apple Casual"/>
              </a:rPr>
              <a:t>*Please use post-its to divide your notebook into the following 5 sections (I will show you some examples)</a:t>
            </a:r>
          </a:p>
          <a:p>
            <a:pPr marL="68580" indent="0">
              <a:buNone/>
            </a:pPr>
            <a:endParaRPr lang="en-US" dirty="0" smtClean="0">
              <a:latin typeface="Apple Casual"/>
              <a:cs typeface="Apple Casual"/>
            </a:endParaRPr>
          </a:p>
          <a:p>
            <a:r>
              <a:rPr lang="en-US" dirty="0" smtClean="0">
                <a:latin typeface="Century Gothic"/>
                <a:cs typeface="Century Gothic"/>
              </a:rPr>
              <a:t>IR Goal</a:t>
            </a:r>
          </a:p>
          <a:p>
            <a:r>
              <a:rPr lang="en-US" dirty="0" smtClean="0">
                <a:latin typeface="Century Gothic"/>
                <a:cs typeface="Century Gothic"/>
              </a:rPr>
              <a:t>IR Log</a:t>
            </a:r>
          </a:p>
          <a:p>
            <a:r>
              <a:rPr lang="en-US" dirty="0" smtClean="0">
                <a:latin typeface="Century Gothic"/>
                <a:cs typeface="Century Gothic"/>
              </a:rPr>
              <a:t>IR writing</a:t>
            </a:r>
          </a:p>
          <a:p>
            <a:r>
              <a:rPr lang="en-US" dirty="0" smtClean="0">
                <a:latin typeface="Century Gothic"/>
                <a:cs typeface="Century Gothic"/>
              </a:rPr>
              <a:t>Vocabulary</a:t>
            </a:r>
          </a:p>
          <a:p>
            <a:r>
              <a:rPr lang="en-US" dirty="0" smtClean="0">
                <a:latin typeface="Century Gothic"/>
                <a:cs typeface="Century Gothic"/>
              </a:rPr>
              <a:t>Notes</a:t>
            </a:r>
          </a:p>
        </p:txBody>
      </p:sp>
      <p:sp>
        <p:nvSpPr>
          <p:cNvPr id="4" name="TextBox 3"/>
          <p:cNvSpPr txBox="1"/>
          <p:nvPr/>
        </p:nvSpPr>
        <p:spPr>
          <a:xfrm>
            <a:off x="4225782" y="5626516"/>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5356941" y="2915223"/>
            <a:ext cx="2711293" cy="2711293"/>
          </a:xfrm>
          <a:prstGeom prst="rect">
            <a:avLst/>
          </a:prstGeom>
        </p:spPr>
      </p:pic>
    </p:spTree>
    <p:extLst>
      <p:ext uri="{BB962C8B-B14F-4D97-AF65-F5344CB8AC3E}">
        <p14:creationId xmlns:p14="http://schemas.microsoft.com/office/powerpoint/2010/main" val="160190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02232"/>
            <a:ext cx="7024744" cy="1143000"/>
          </a:xfrm>
        </p:spPr>
        <p:txBody>
          <a:bodyPr>
            <a:normAutofit fontScale="90000"/>
          </a:bodyPr>
          <a:lstStyle/>
          <a:p>
            <a:r>
              <a:rPr lang="en-US" dirty="0" smtClean="0">
                <a:latin typeface="Apple Casual"/>
                <a:cs typeface="Apple Casual"/>
              </a:rPr>
              <a:t>Dividing Your Writing Notebook</a:t>
            </a:r>
            <a:endParaRPr lang="en-US" dirty="0">
              <a:latin typeface="Apple Casual"/>
              <a:cs typeface="Apple Casual"/>
            </a:endParaRPr>
          </a:p>
        </p:txBody>
      </p:sp>
      <p:sp>
        <p:nvSpPr>
          <p:cNvPr id="4" name="TextBox 3"/>
          <p:cNvSpPr txBox="1"/>
          <p:nvPr/>
        </p:nvSpPr>
        <p:spPr>
          <a:xfrm>
            <a:off x="4225782" y="5626516"/>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5356941" y="2915223"/>
            <a:ext cx="2711293" cy="2711293"/>
          </a:xfrm>
          <a:prstGeom prst="rect">
            <a:avLst/>
          </a:prstGeom>
        </p:spPr>
      </p:pic>
      <p:sp>
        <p:nvSpPr>
          <p:cNvPr id="8" name="Content Placeholder 2"/>
          <p:cNvSpPr>
            <a:spLocks noGrp="1"/>
          </p:cNvSpPr>
          <p:nvPr>
            <p:ph idx="1"/>
          </p:nvPr>
        </p:nvSpPr>
        <p:spPr>
          <a:xfrm>
            <a:off x="1043492" y="1754434"/>
            <a:ext cx="6777317" cy="3508977"/>
          </a:xfrm>
        </p:spPr>
        <p:txBody>
          <a:bodyPr>
            <a:normAutofit/>
          </a:bodyPr>
          <a:lstStyle/>
          <a:p>
            <a:pPr marL="68580" indent="0">
              <a:buNone/>
            </a:pPr>
            <a:r>
              <a:rPr lang="en-US" dirty="0" smtClean="0">
                <a:latin typeface="Apple Casual"/>
                <a:cs typeface="Apple Casual"/>
              </a:rPr>
              <a:t>*Please use post-its to divide your notebook into the following 3 sections (I will show you some examples)</a:t>
            </a:r>
          </a:p>
          <a:p>
            <a:pPr marL="68580" indent="0">
              <a:buNone/>
            </a:pPr>
            <a:endParaRPr lang="en-US" dirty="0" smtClean="0">
              <a:latin typeface="Apple Casual"/>
              <a:cs typeface="Apple Casual"/>
            </a:endParaRPr>
          </a:p>
          <a:p>
            <a:r>
              <a:rPr lang="en-US" dirty="0" smtClean="0">
                <a:latin typeface="Century Gothic"/>
                <a:cs typeface="Century Gothic"/>
              </a:rPr>
              <a:t>Grammar </a:t>
            </a:r>
          </a:p>
          <a:p>
            <a:r>
              <a:rPr lang="en-US" dirty="0" smtClean="0">
                <a:latin typeface="Century Gothic"/>
                <a:cs typeface="Century Gothic"/>
              </a:rPr>
              <a:t>Brainstorm</a:t>
            </a:r>
          </a:p>
          <a:p>
            <a:r>
              <a:rPr lang="en-US" dirty="0" smtClean="0">
                <a:latin typeface="Century Gothic"/>
                <a:cs typeface="Century Gothic"/>
              </a:rPr>
              <a:t>Draft</a:t>
            </a:r>
          </a:p>
        </p:txBody>
      </p:sp>
    </p:spTree>
    <p:extLst>
      <p:ext uri="{BB962C8B-B14F-4D97-AF65-F5344CB8AC3E}">
        <p14:creationId xmlns:p14="http://schemas.microsoft.com/office/powerpoint/2010/main" val="211006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38435"/>
            <a:ext cx="7024744" cy="1143000"/>
          </a:xfrm>
        </p:spPr>
        <p:txBody>
          <a:bodyPr>
            <a:normAutofit fontScale="90000"/>
          </a:bodyPr>
          <a:lstStyle/>
          <a:p>
            <a:r>
              <a:rPr lang="en-US" dirty="0" smtClean="0">
                <a:latin typeface="Apple Casual"/>
                <a:cs typeface="Apple Casual"/>
              </a:rPr>
              <a:t>Dividing Your Social Studies Notebook</a:t>
            </a:r>
            <a:endParaRPr lang="en-US" dirty="0">
              <a:latin typeface="Apple Casual"/>
              <a:cs typeface="Apple Casual"/>
            </a:endParaRPr>
          </a:p>
        </p:txBody>
      </p:sp>
      <p:sp>
        <p:nvSpPr>
          <p:cNvPr id="4" name="TextBox 3"/>
          <p:cNvSpPr txBox="1"/>
          <p:nvPr/>
        </p:nvSpPr>
        <p:spPr>
          <a:xfrm>
            <a:off x="4225782" y="5626516"/>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5356941" y="2915223"/>
            <a:ext cx="2711293" cy="2711293"/>
          </a:xfrm>
          <a:prstGeom prst="rect">
            <a:avLst/>
          </a:prstGeom>
        </p:spPr>
      </p:pic>
      <p:sp>
        <p:nvSpPr>
          <p:cNvPr id="8" name="Content Placeholder 2"/>
          <p:cNvSpPr>
            <a:spLocks noGrp="1"/>
          </p:cNvSpPr>
          <p:nvPr>
            <p:ph idx="1"/>
          </p:nvPr>
        </p:nvSpPr>
        <p:spPr>
          <a:xfrm>
            <a:off x="1043492" y="1754434"/>
            <a:ext cx="6777317" cy="4631852"/>
          </a:xfrm>
        </p:spPr>
        <p:txBody>
          <a:bodyPr>
            <a:normAutofit fontScale="92500" lnSpcReduction="20000"/>
          </a:bodyPr>
          <a:lstStyle/>
          <a:p>
            <a:pPr marL="68580" indent="0">
              <a:buNone/>
            </a:pPr>
            <a:r>
              <a:rPr lang="en-US" dirty="0" smtClean="0">
                <a:latin typeface="Apple Casual"/>
                <a:cs typeface="Apple Casual"/>
              </a:rPr>
              <a:t>*Please use post-its to divide your notebook into the following 10 sections (I will show you some examples)</a:t>
            </a:r>
          </a:p>
          <a:p>
            <a:pPr marL="68580" indent="0">
              <a:buNone/>
            </a:pPr>
            <a:endParaRPr lang="en-US" dirty="0" smtClean="0">
              <a:latin typeface="Apple Casual"/>
              <a:cs typeface="Apple Casual"/>
            </a:endParaRPr>
          </a:p>
          <a:p>
            <a:r>
              <a:rPr lang="en-US" dirty="0" smtClean="0">
                <a:latin typeface="Century Gothic"/>
                <a:cs typeface="Century Gothic"/>
              </a:rPr>
              <a:t>Current Events</a:t>
            </a:r>
          </a:p>
          <a:p>
            <a:r>
              <a:rPr lang="en-US" dirty="0" smtClean="0">
                <a:latin typeface="Century Gothic"/>
                <a:cs typeface="Century Gothic"/>
              </a:rPr>
              <a:t>Belonging Notes</a:t>
            </a:r>
          </a:p>
          <a:p>
            <a:r>
              <a:rPr lang="en-US" dirty="0" smtClean="0">
                <a:latin typeface="Century Gothic"/>
                <a:cs typeface="Century Gothic"/>
              </a:rPr>
              <a:t>Belonging Vocabulary</a:t>
            </a:r>
          </a:p>
          <a:p>
            <a:r>
              <a:rPr lang="en-US" dirty="0" smtClean="0">
                <a:latin typeface="Century Gothic"/>
                <a:cs typeface="Century Gothic"/>
              </a:rPr>
              <a:t>Belonging Activities</a:t>
            </a:r>
          </a:p>
          <a:p>
            <a:r>
              <a:rPr lang="en-US" dirty="0" smtClean="0">
                <a:cs typeface="Century Gothic"/>
              </a:rPr>
              <a:t>Building Blocks Notes</a:t>
            </a:r>
            <a:endParaRPr lang="en-US" dirty="0">
              <a:cs typeface="Century Gothic"/>
            </a:endParaRPr>
          </a:p>
          <a:p>
            <a:r>
              <a:rPr lang="en-US" dirty="0" smtClean="0">
                <a:cs typeface="Century Gothic"/>
              </a:rPr>
              <a:t>Building Blocks Vocabulary</a:t>
            </a:r>
            <a:endParaRPr lang="en-US" dirty="0">
              <a:cs typeface="Century Gothic"/>
            </a:endParaRPr>
          </a:p>
          <a:p>
            <a:r>
              <a:rPr lang="en-US" dirty="0" smtClean="0">
                <a:cs typeface="Century Gothic"/>
              </a:rPr>
              <a:t>Building Blocks Activities</a:t>
            </a:r>
          </a:p>
          <a:p>
            <a:r>
              <a:rPr lang="en-US" dirty="0" smtClean="0">
                <a:cs typeface="Century Gothic"/>
              </a:rPr>
              <a:t>Legacy Notes</a:t>
            </a:r>
            <a:endParaRPr lang="en-US" dirty="0">
              <a:cs typeface="Century Gothic"/>
            </a:endParaRPr>
          </a:p>
          <a:p>
            <a:r>
              <a:rPr lang="en-US" dirty="0" smtClean="0">
                <a:cs typeface="Century Gothic"/>
              </a:rPr>
              <a:t>Legacy Vocabulary</a:t>
            </a:r>
            <a:endParaRPr lang="en-US" dirty="0">
              <a:cs typeface="Century Gothic"/>
            </a:endParaRPr>
          </a:p>
          <a:p>
            <a:r>
              <a:rPr lang="en-US" dirty="0" smtClean="0">
                <a:cs typeface="Century Gothic"/>
              </a:rPr>
              <a:t>Legacy Activities</a:t>
            </a:r>
            <a:endParaRPr lang="en-US" dirty="0">
              <a:cs typeface="Century Gothic"/>
            </a:endParaRPr>
          </a:p>
          <a:p>
            <a:endParaRPr lang="en-US" dirty="0">
              <a:cs typeface="Century Gothic"/>
            </a:endParaRPr>
          </a:p>
          <a:p>
            <a:endParaRPr lang="en-US" dirty="0" smtClean="0">
              <a:latin typeface="Century Gothic"/>
              <a:cs typeface="Century Gothic"/>
            </a:endParaRPr>
          </a:p>
        </p:txBody>
      </p:sp>
    </p:spTree>
    <p:extLst>
      <p:ext uri="{BB962C8B-B14F-4D97-AF65-F5344CB8AC3E}">
        <p14:creationId xmlns:p14="http://schemas.microsoft.com/office/powerpoint/2010/main" val="98898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20340"/>
            <a:ext cx="7024744" cy="1143000"/>
          </a:xfrm>
        </p:spPr>
        <p:txBody>
          <a:bodyPr>
            <a:normAutofit/>
          </a:bodyPr>
          <a:lstStyle/>
          <a:p>
            <a:r>
              <a:rPr lang="en-US" dirty="0" smtClean="0">
                <a:latin typeface="Apple Casual"/>
                <a:cs typeface="Apple Casual"/>
                <a:sym typeface="Wingdings"/>
              </a:rPr>
              <a:t>Group work</a:t>
            </a:r>
            <a:r>
              <a:rPr lang="en-US" dirty="0" smtClean="0">
                <a:latin typeface="Apple Casual"/>
                <a:cs typeface="Apple Casual"/>
              </a:rPr>
              <a:t/>
            </a:r>
            <a:br>
              <a:rPr lang="en-US" dirty="0" smtClean="0">
                <a:latin typeface="Apple Casual"/>
                <a:cs typeface="Apple Casual"/>
              </a:rPr>
            </a:br>
            <a:r>
              <a:rPr lang="en-US" sz="2600" i="1" dirty="0" smtClean="0">
                <a:solidFill>
                  <a:schemeClr val="tx1"/>
                </a:solidFill>
                <a:latin typeface="Apple Casual"/>
                <a:cs typeface="Apple Casual"/>
              </a:rPr>
              <a:t>*Please complete with your table members</a:t>
            </a:r>
            <a:endParaRPr lang="en-US" sz="2600" dirty="0">
              <a:solidFill>
                <a:schemeClr val="tx1"/>
              </a:solidFill>
              <a:latin typeface="Apple Casual"/>
              <a:cs typeface="Apple Casual"/>
            </a:endParaRPr>
          </a:p>
        </p:txBody>
      </p:sp>
      <p:sp>
        <p:nvSpPr>
          <p:cNvPr id="3" name="Content Placeholder 2"/>
          <p:cNvSpPr>
            <a:spLocks noGrp="1"/>
          </p:cNvSpPr>
          <p:nvPr>
            <p:ph idx="1"/>
          </p:nvPr>
        </p:nvSpPr>
        <p:spPr>
          <a:xfrm>
            <a:off x="4157944" y="2091394"/>
            <a:ext cx="4217028" cy="3883891"/>
          </a:xfrm>
        </p:spPr>
        <p:txBody>
          <a:bodyPr>
            <a:normAutofit fontScale="92500" lnSpcReduction="20000"/>
          </a:bodyPr>
          <a:lstStyle/>
          <a:p>
            <a:pPr lvl="0"/>
            <a:r>
              <a:rPr lang="en-US" sz="3000" dirty="0" smtClean="0"/>
              <a:t>What are some good books you read over the summer OR last year?</a:t>
            </a:r>
          </a:p>
          <a:p>
            <a:pPr lvl="0"/>
            <a:r>
              <a:rPr lang="en-US" sz="3000" dirty="0" smtClean="0"/>
              <a:t>Make a list </a:t>
            </a:r>
            <a:r>
              <a:rPr lang="en-US" sz="3000" b="1" u="sng" dirty="0" smtClean="0"/>
              <a:t>IN YOUR NOTES SECTION of the Readers Notebook</a:t>
            </a:r>
            <a:r>
              <a:rPr lang="en-US" sz="3000" dirty="0" smtClean="0"/>
              <a:t> with your group to share with the class. </a:t>
            </a:r>
          </a:p>
          <a:p>
            <a:pPr marL="68580" lvl="0" indent="0">
              <a:buNone/>
            </a:pPr>
            <a:endParaRPr lang="en-US" sz="3000" dirty="0"/>
          </a:p>
        </p:txBody>
      </p:sp>
      <p:pic>
        <p:nvPicPr>
          <p:cNvPr id="4" name="Picture 3"/>
          <p:cNvPicPr>
            <a:picLocks noChangeAspect="1"/>
          </p:cNvPicPr>
          <p:nvPr/>
        </p:nvPicPr>
        <p:blipFill>
          <a:blip r:embed="rId2"/>
          <a:stretch>
            <a:fillRect/>
          </a:stretch>
        </p:blipFill>
        <p:spPr>
          <a:xfrm rot="908856">
            <a:off x="1026020" y="2654529"/>
            <a:ext cx="3092932" cy="2968217"/>
          </a:xfrm>
          <a:prstGeom prst="rect">
            <a:avLst/>
          </a:prstGeom>
        </p:spPr>
      </p:pic>
    </p:spTree>
    <p:extLst>
      <p:ext uri="{BB962C8B-B14F-4D97-AF65-F5344CB8AC3E}">
        <p14:creationId xmlns:p14="http://schemas.microsoft.com/office/powerpoint/2010/main" val="18006482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20340"/>
            <a:ext cx="7024744" cy="1143000"/>
          </a:xfrm>
        </p:spPr>
        <p:txBody>
          <a:bodyPr>
            <a:normAutofit/>
          </a:bodyPr>
          <a:lstStyle/>
          <a:p>
            <a:r>
              <a:rPr lang="en-US" dirty="0" smtClean="0">
                <a:latin typeface="Apple Casual"/>
                <a:cs typeface="Apple Casual"/>
                <a:sym typeface="Wingdings"/>
              </a:rPr>
              <a:t>Independent Reading Log</a:t>
            </a:r>
            <a:br>
              <a:rPr lang="en-US" dirty="0" smtClean="0">
                <a:latin typeface="Apple Casual"/>
                <a:cs typeface="Apple Casual"/>
                <a:sym typeface="Wingdings"/>
              </a:rPr>
            </a:br>
            <a:endParaRPr lang="en-US" sz="2600" dirty="0">
              <a:solidFill>
                <a:schemeClr val="tx1"/>
              </a:solidFill>
              <a:latin typeface="Apple Casual"/>
              <a:cs typeface="Apple Casual"/>
            </a:endParaRPr>
          </a:p>
        </p:txBody>
      </p:sp>
      <p:pic>
        <p:nvPicPr>
          <p:cNvPr id="4" name="Picture 3"/>
          <p:cNvPicPr>
            <a:picLocks noChangeAspect="1"/>
          </p:cNvPicPr>
          <p:nvPr/>
        </p:nvPicPr>
        <p:blipFill>
          <a:blip r:embed="rId2"/>
          <a:stretch>
            <a:fillRect/>
          </a:stretch>
        </p:blipFill>
        <p:spPr>
          <a:xfrm rot="908856">
            <a:off x="916982" y="2740422"/>
            <a:ext cx="2083445" cy="1999435"/>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447539078"/>
              </p:ext>
            </p:extLst>
          </p:nvPr>
        </p:nvGraphicFramePr>
        <p:xfrm>
          <a:off x="3622956" y="1963340"/>
          <a:ext cx="4613094" cy="3779655"/>
        </p:xfrm>
        <a:graphic>
          <a:graphicData uri="http://schemas.openxmlformats.org/drawingml/2006/table">
            <a:tbl>
              <a:tblPr firstRow="1" bandRow="1">
                <a:tableStyleId>{616DA210-FB5B-4158-B5E0-FEB733F419BA}</a:tableStyleId>
              </a:tblPr>
              <a:tblGrid>
                <a:gridCol w="1537698"/>
                <a:gridCol w="1537698"/>
                <a:gridCol w="1537698"/>
              </a:tblGrid>
              <a:tr h="627915">
                <a:tc>
                  <a:txBody>
                    <a:bodyPr/>
                    <a:lstStyle/>
                    <a:p>
                      <a:pPr algn="ctr"/>
                      <a:r>
                        <a:rPr lang="en-US" dirty="0" smtClean="0"/>
                        <a:t>Date</a:t>
                      </a:r>
                      <a:endParaRPr lang="en-US" dirty="0"/>
                    </a:p>
                  </a:txBody>
                  <a:tcPr/>
                </a:tc>
                <a:tc>
                  <a:txBody>
                    <a:bodyPr/>
                    <a:lstStyle/>
                    <a:p>
                      <a:pPr algn="ctr"/>
                      <a:r>
                        <a:rPr lang="en-US" dirty="0" smtClean="0"/>
                        <a:t>Book Title</a:t>
                      </a:r>
                      <a:endParaRPr lang="en-US" dirty="0"/>
                    </a:p>
                  </a:txBody>
                  <a:tcPr/>
                </a:tc>
                <a:tc>
                  <a:txBody>
                    <a:bodyPr/>
                    <a:lstStyle/>
                    <a:p>
                      <a:pPr algn="ctr"/>
                      <a:r>
                        <a:rPr lang="en-US" dirty="0" smtClean="0"/>
                        <a:t>Time or Pages</a:t>
                      </a:r>
                      <a:endParaRPr lang="en-US" dirty="0"/>
                    </a:p>
                  </a:txBody>
                  <a:tcPr/>
                </a:tc>
              </a:tr>
              <a:tr h="627915">
                <a:tc>
                  <a:txBody>
                    <a:bodyPr/>
                    <a:lstStyle/>
                    <a:p>
                      <a:endParaRPr lang="en-US" dirty="0"/>
                    </a:p>
                  </a:txBody>
                  <a:tcPr/>
                </a:tc>
                <a:tc>
                  <a:txBody>
                    <a:bodyPr/>
                    <a:lstStyle/>
                    <a:p>
                      <a:endParaRPr lang="en-US" dirty="0"/>
                    </a:p>
                  </a:txBody>
                  <a:tcPr/>
                </a:tc>
                <a:tc>
                  <a:txBody>
                    <a:bodyPr/>
                    <a:lstStyle/>
                    <a:p>
                      <a:endParaRPr lang="en-US" dirty="0"/>
                    </a:p>
                  </a:txBody>
                  <a:tcPr/>
                </a:tc>
              </a:tr>
              <a:tr h="627915">
                <a:tc>
                  <a:txBody>
                    <a:bodyPr/>
                    <a:lstStyle/>
                    <a:p>
                      <a:endParaRPr lang="en-US"/>
                    </a:p>
                  </a:txBody>
                  <a:tcPr/>
                </a:tc>
                <a:tc>
                  <a:txBody>
                    <a:bodyPr/>
                    <a:lstStyle/>
                    <a:p>
                      <a:endParaRPr lang="en-US"/>
                    </a:p>
                  </a:txBody>
                  <a:tcPr/>
                </a:tc>
                <a:tc>
                  <a:txBody>
                    <a:bodyPr/>
                    <a:lstStyle/>
                    <a:p>
                      <a:endParaRPr lang="en-US"/>
                    </a:p>
                  </a:txBody>
                  <a:tcPr/>
                </a:tc>
              </a:tr>
              <a:tr h="627915">
                <a:tc>
                  <a:txBody>
                    <a:bodyPr/>
                    <a:lstStyle/>
                    <a:p>
                      <a:endParaRPr lang="en-US"/>
                    </a:p>
                  </a:txBody>
                  <a:tcPr/>
                </a:tc>
                <a:tc>
                  <a:txBody>
                    <a:bodyPr/>
                    <a:lstStyle/>
                    <a:p>
                      <a:endParaRPr lang="en-US" dirty="0"/>
                    </a:p>
                  </a:txBody>
                  <a:tcPr/>
                </a:tc>
                <a:tc>
                  <a:txBody>
                    <a:bodyPr/>
                    <a:lstStyle/>
                    <a:p>
                      <a:endParaRPr lang="en-US" dirty="0"/>
                    </a:p>
                  </a:txBody>
                  <a:tcPr/>
                </a:tc>
              </a:tr>
              <a:tr h="627915">
                <a:tc>
                  <a:txBody>
                    <a:bodyPr/>
                    <a:lstStyle/>
                    <a:p>
                      <a:endParaRPr lang="en-US"/>
                    </a:p>
                  </a:txBody>
                  <a:tcPr/>
                </a:tc>
                <a:tc>
                  <a:txBody>
                    <a:bodyPr/>
                    <a:lstStyle/>
                    <a:p>
                      <a:endParaRPr lang="en-US" dirty="0"/>
                    </a:p>
                  </a:txBody>
                  <a:tcPr/>
                </a:tc>
                <a:tc>
                  <a:txBody>
                    <a:bodyPr/>
                    <a:lstStyle/>
                    <a:p>
                      <a:endParaRPr lang="en-US" dirty="0"/>
                    </a:p>
                  </a:txBody>
                  <a:tcPr/>
                </a:tc>
              </a:tr>
              <a:tr h="627915">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491733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20340"/>
            <a:ext cx="7024744" cy="1143000"/>
          </a:xfrm>
        </p:spPr>
        <p:txBody>
          <a:bodyPr>
            <a:normAutofit fontScale="90000"/>
          </a:bodyPr>
          <a:lstStyle/>
          <a:p>
            <a:r>
              <a:rPr lang="en-US" dirty="0" smtClean="0">
                <a:latin typeface="Apple Casual"/>
                <a:cs typeface="Apple Casual"/>
                <a:sym typeface="Wingdings"/>
              </a:rPr>
              <a:t>Independent Reading—What is it?</a:t>
            </a:r>
            <a:endParaRPr lang="en-US" sz="2600" dirty="0">
              <a:solidFill>
                <a:schemeClr val="tx1"/>
              </a:solidFill>
              <a:latin typeface="Apple Casual"/>
              <a:cs typeface="Apple Casual"/>
            </a:endParaRPr>
          </a:p>
        </p:txBody>
      </p:sp>
      <p:sp>
        <p:nvSpPr>
          <p:cNvPr id="3" name="Content Placeholder 2"/>
          <p:cNvSpPr>
            <a:spLocks noGrp="1"/>
          </p:cNvSpPr>
          <p:nvPr>
            <p:ph idx="1"/>
          </p:nvPr>
        </p:nvSpPr>
        <p:spPr>
          <a:xfrm>
            <a:off x="3294420" y="1448490"/>
            <a:ext cx="5080552" cy="5000262"/>
          </a:xfrm>
        </p:spPr>
        <p:txBody>
          <a:bodyPr>
            <a:noAutofit/>
          </a:bodyPr>
          <a:lstStyle/>
          <a:p>
            <a:pPr lvl="0"/>
            <a:r>
              <a:rPr lang="en-US" sz="2150" dirty="0" smtClean="0"/>
              <a:t>You will be expected to have an IR novel WITH you at all times.</a:t>
            </a:r>
          </a:p>
          <a:p>
            <a:pPr lvl="0"/>
            <a:r>
              <a:rPr lang="en-US" sz="2150" dirty="0" smtClean="0"/>
              <a:t>First 15-20 minutes to read every day at the start of class.</a:t>
            </a:r>
          </a:p>
          <a:p>
            <a:pPr lvl="0"/>
            <a:r>
              <a:rPr lang="en-US" sz="2150" dirty="0" smtClean="0"/>
              <a:t>You will be creating and answering questions about the books you read.</a:t>
            </a:r>
          </a:p>
          <a:p>
            <a:pPr lvl="0"/>
            <a:r>
              <a:rPr lang="en-US" sz="2150" dirty="0" smtClean="0"/>
              <a:t>You will be creating IR goals and conferencing about these goals with me.</a:t>
            </a:r>
          </a:p>
          <a:p>
            <a:pPr lvl="0"/>
            <a:r>
              <a:rPr lang="en-US" sz="2150" dirty="0" smtClean="0"/>
              <a:t>You will ALSO be expected to keep an IR log of the times you read and for how long. </a:t>
            </a:r>
          </a:p>
          <a:p>
            <a:pPr marL="68580" lvl="0" indent="0">
              <a:buNone/>
            </a:pPr>
            <a:endParaRPr lang="en-US" sz="2150" dirty="0"/>
          </a:p>
        </p:txBody>
      </p:sp>
      <p:pic>
        <p:nvPicPr>
          <p:cNvPr id="4" name="Picture 3"/>
          <p:cNvPicPr>
            <a:picLocks noChangeAspect="1"/>
          </p:cNvPicPr>
          <p:nvPr/>
        </p:nvPicPr>
        <p:blipFill>
          <a:blip r:embed="rId2"/>
          <a:stretch>
            <a:fillRect/>
          </a:stretch>
        </p:blipFill>
        <p:spPr>
          <a:xfrm rot="908856">
            <a:off x="916982" y="2740422"/>
            <a:ext cx="2083445" cy="1999435"/>
          </a:xfrm>
          <a:prstGeom prst="rect">
            <a:avLst/>
          </a:prstGeom>
        </p:spPr>
      </p:pic>
    </p:spTree>
    <p:extLst>
      <p:ext uri="{BB962C8B-B14F-4D97-AF65-F5344CB8AC3E}">
        <p14:creationId xmlns:p14="http://schemas.microsoft.com/office/powerpoint/2010/main" val="29139310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53175"/>
            <a:ext cx="7024744" cy="688889"/>
          </a:xfrm>
        </p:spPr>
        <p:txBody>
          <a:bodyPr>
            <a:normAutofit fontScale="90000"/>
          </a:bodyPr>
          <a:lstStyle/>
          <a:p>
            <a:r>
              <a:rPr lang="en-US" dirty="0" smtClean="0">
                <a:latin typeface="Apple Casual"/>
                <a:cs typeface="Apple Casual"/>
              </a:rPr>
              <a:t>Exit Slip</a:t>
            </a:r>
            <a:endParaRPr lang="en-US" i="1" dirty="0">
              <a:latin typeface="Apple Casual"/>
              <a:cs typeface="Apple Casual"/>
            </a:endParaRPr>
          </a:p>
        </p:txBody>
      </p:sp>
      <p:sp>
        <p:nvSpPr>
          <p:cNvPr id="3" name="Content Placeholder 2"/>
          <p:cNvSpPr>
            <a:spLocks noGrp="1"/>
          </p:cNvSpPr>
          <p:nvPr>
            <p:ph idx="1"/>
          </p:nvPr>
        </p:nvSpPr>
        <p:spPr>
          <a:xfrm>
            <a:off x="503980" y="1542064"/>
            <a:ext cx="4975164" cy="4844222"/>
          </a:xfrm>
        </p:spPr>
        <p:txBody>
          <a:bodyPr>
            <a:normAutofit/>
          </a:bodyPr>
          <a:lstStyle/>
          <a:p>
            <a:pPr marL="68580" indent="0" algn="ctr">
              <a:buNone/>
            </a:pPr>
            <a:r>
              <a:rPr lang="en-US" sz="2900" dirty="0" smtClean="0">
                <a:sym typeface="Wingdings"/>
              </a:rPr>
              <a:t>At the bottom/back side of your letter, please answer in </a:t>
            </a:r>
            <a:r>
              <a:rPr lang="en-US" sz="2900" b="1" u="sng" dirty="0" smtClean="0">
                <a:sym typeface="Wingdings"/>
              </a:rPr>
              <a:t>1 sentence each</a:t>
            </a:r>
            <a:r>
              <a:rPr lang="en-US" sz="2900" dirty="0" smtClean="0">
                <a:sym typeface="Wingdings"/>
              </a:rPr>
              <a:t>…</a:t>
            </a:r>
          </a:p>
          <a:p>
            <a:pPr marL="68580" indent="0" algn="ctr">
              <a:buNone/>
            </a:pPr>
            <a:endParaRPr lang="en-US" sz="2900" b="1" dirty="0">
              <a:solidFill>
                <a:srgbClr val="FF0000"/>
              </a:solidFill>
              <a:sym typeface="Wingdings"/>
            </a:endParaRPr>
          </a:p>
          <a:p>
            <a:pPr marL="68580" indent="0" algn="ctr">
              <a:buNone/>
            </a:pPr>
            <a:r>
              <a:rPr lang="en-US" sz="2900" b="1" dirty="0" smtClean="0">
                <a:solidFill>
                  <a:srgbClr val="FF0000"/>
                </a:solidFill>
                <a:sym typeface="Wingdings"/>
              </a:rPr>
              <a:t>What do you expect from me as your teacher? </a:t>
            </a:r>
          </a:p>
          <a:p>
            <a:pPr marL="68580" indent="0" algn="ctr">
              <a:buNone/>
            </a:pPr>
            <a:endParaRPr lang="en-US" sz="1800" b="1" dirty="0" smtClean="0">
              <a:solidFill>
                <a:srgbClr val="FF0000"/>
              </a:solidFill>
              <a:sym typeface="Wingdings"/>
            </a:endParaRPr>
          </a:p>
          <a:p>
            <a:pPr marL="68580" indent="0" algn="ctr">
              <a:buNone/>
            </a:pPr>
            <a:r>
              <a:rPr lang="en-US" sz="2900" b="1" dirty="0" smtClean="0">
                <a:solidFill>
                  <a:srgbClr val="FF0000"/>
                </a:solidFill>
                <a:sym typeface="Wingdings"/>
              </a:rPr>
              <a:t>What is one fun fact about you? </a:t>
            </a:r>
            <a:endParaRPr lang="en-US" sz="2900" b="1" dirty="0">
              <a:sym typeface="Wingdings"/>
            </a:endParaRPr>
          </a:p>
        </p:txBody>
      </p:sp>
      <p:pic>
        <p:nvPicPr>
          <p:cNvPr id="4" name="Picture 3"/>
          <p:cNvPicPr>
            <a:picLocks noChangeAspect="1"/>
          </p:cNvPicPr>
          <p:nvPr/>
        </p:nvPicPr>
        <p:blipFill>
          <a:blip r:embed="rId3"/>
          <a:stretch>
            <a:fillRect/>
          </a:stretch>
        </p:blipFill>
        <p:spPr>
          <a:xfrm>
            <a:off x="5297714" y="2249713"/>
            <a:ext cx="3311735" cy="3311735"/>
          </a:xfrm>
          <a:prstGeom prst="ellipse">
            <a:avLst/>
          </a:prstGeom>
          <a:ln>
            <a:noFill/>
          </a:ln>
          <a:effectLst>
            <a:softEdge rad="112500"/>
          </a:effectLst>
        </p:spPr>
      </p:pic>
    </p:spTree>
    <p:extLst>
      <p:ext uri="{BB962C8B-B14F-4D97-AF65-F5344CB8AC3E}">
        <p14:creationId xmlns:p14="http://schemas.microsoft.com/office/powerpoint/2010/main" val="6983402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48732"/>
            <a:ext cx="7024744" cy="1143000"/>
          </a:xfrm>
        </p:spPr>
        <p:txBody>
          <a:bodyPr/>
          <a:lstStyle/>
          <a:p>
            <a:r>
              <a:rPr lang="en-US" dirty="0" smtClean="0">
                <a:latin typeface="Apple Casual"/>
                <a:cs typeface="Apple Casual"/>
              </a:rPr>
              <a:t>Classroom Procedures</a:t>
            </a:r>
            <a:endParaRPr lang="en-US" dirty="0">
              <a:latin typeface="Apple Casual"/>
              <a:cs typeface="Apple Casual"/>
            </a:endParaRPr>
          </a:p>
        </p:txBody>
      </p:sp>
      <p:sp>
        <p:nvSpPr>
          <p:cNvPr id="3" name="Content Placeholder 2"/>
          <p:cNvSpPr>
            <a:spLocks noGrp="1"/>
          </p:cNvSpPr>
          <p:nvPr>
            <p:ph idx="1"/>
          </p:nvPr>
        </p:nvSpPr>
        <p:spPr>
          <a:xfrm>
            <a:off x="474134" y="1391732"/>
            <a:ext cx="8178800" cy="4867553"/>
          </a:xfrm>
        </p:spPr>
        <p:txBody>
          <a:bodyPr>
            <a:normAutofit fontScale="47500" lnSpcReduction="20000"/>
          </a:bodyPr>
          <a:lstStyle/>
          <a:p>
            <a:pPr marL="811530" lvl="0" indent="-742950">
              <a:buFont typeface="+mj-lt"/>
              <a:buAutoNum type="arabicPeriod"/>
            </a:pPr>
            <a:r>
              <a:rPr lang="en-US" sz="3600" dirty="0"/>
              <a:t>Students will view learning objectives and daily activities, </a:t>
            </a:r>
            <a:r>
              <a:rPr lang="en-US" sz="3600" dirty="0" smtClean="0"/>
              <a:t>and essential questions as </a:t>
            </a:r>
            <a:r>
              <a:rPr lang="en-US" sz="3600" dirty="0"/>
              <a:t>well as perform the Bell Work immediately upon entering the classroom. </a:t>
            </a:r>
          </a:p>
          <a:p>
            <a:pPr marL="811530" lvl="0" indent="-742950">
              <a:buFont typeface="+mj-lt"/>
              <a:buAutoNum type="arabicPeriod"/>
            </a:pPr>
            <a:r>
              <a:rPr lang="en-US" sz="3600" dirty="0"/>
              <a:t>Students will write down their homework in their agenda/school planner the first day of the school week.</a:t>
            </a:r>
          </a:p>
          <a:p>
            <a:pPr marL="811530" lvl="0" indent="-742950">
              <a:buFont typeface="+mj-lt"/>
              <a:buAutoNum type="arabicPeriod"/>
            </a:pPr>
            <a:r>
              <a:rPr lang="en-US" sz="3600" dirty="0"/>
              <a:t>Students will request permission from the teacher to leave the room at any time.</a:t>
            </a:r>
          </a:p>
          <a:p>
            <a:pPr marL="811530" lvl="0" indent="-742950">
              <a:buFont typeface="+mj-lt"/>
              <a:buAutoNum type="arabicPeriod"/>
            </a:pPr>
            <a:r>
              <a:rPr lang="en-US" sz="3600" dirty="0"/>
              <a:t>Students will be dismissed at the end of class by the teacher.</a:t>
            </a:r>
          </a:p>
          <a:p>
            <a:pPr marL="811530" lvl="0" indent="-742950">
              <a:buFont typeface="+mj-lt"/>
              <a:buAutoNum type="arabicPeriod"/>
            </a:pPr>
            <a:r>
              <a:rPr lang="en-US" sz="3600" dirty="0"/>
              <a:t>Students will raise their hand to speak.</a:t>
            </a:r>
          </a:p>
          <a:p>
            <a:pPr marL="811530" lvl="0" indent="-742950">
              <a:buFont typeface="+mj-lt"/>
              <a:buAutoNum type="arabicPeriod"/>
            </a:pPr>
            <a:r>
              <a:rPr lang="en-US" sz="3600" dirty="0"/>
              <a:t>Students will look at the “What We Did” bulletin when returning from an absence to obtain work missed (also will be available on my blog).</a:t>
            </a:r>
          </a:p>
          <a:p>
            <a:pPr marL="811530" lvl="0" indent="-742950">
              <a:buFont typeface="+mj-lt"/>
              <a:buAutoNum type="arabicPeriod"/>
            </a:pPr>
            <a:r>
              <a:rPr lang="en-US" sz="3600" dirty="0"/>
              <a:t>Students will adhere to procedures set forth for (a) submitting late, missing, or absent work, (b) checking out books from the classroom library,  (c) finding work without names on it, and (d) obtaining graded work</a:t>
            </a:r>
            <a:r>
              <a:rPr lang="en-US" sz="3600" dirty="0" smtClean="0"/>
              <a:t>.</a:t>
            </a:r>
          </a:p>
          <a:p>
            <a:pPr marL="811530" lvl="0" indent="-742950">
              <a:buFont typeface="+mj-lt"/>
              <a:buAutoNum type="arabicPeriod"/>
            </a:pPr>
            <a:r>
              <a:rPr lang="en-US" sz="3600" dirty="0" smtClean="0"/>
              <a:t>Students will be silent when the lights are turned off, and will move to face the teacher.</a:t>
            </a:r>
            <a:endParaRPr lang="en-US" sz="3600" dirty="0"/>
          </a:p>
          <a:p>
            <a:pPr marL="811530" lvl="0" indent="-742950">
              <a:buFont typeface="+mj-lt"/>
              <a:buAutoNum type="arabicPeriod"/>
            </a:pPr>
            <a:r>
              <a:rPr lang="en-US" sz="3600" dirty="0"/>
              <a:t>Students will adhere to all school-handbook policies (i.e. cell phone, back packs, food, technology, etc.).</a:t>
            </a:r>
          </a:p>
          <a:p>
            <a:pPr marL="525780" indent="-457200">
              <a:buFont typeface="+mj-lt"/>
              <a:buAutoNum type="arabicPeriod"/>
            </a:pPr>
            <a:endParaRPr lang="en-US" dirty="0"/>
          </a:p>
        </p:txBody>
      </p:sp>
    </p:spTree>
    <p:extLst>
      <p:ext uri="{BB962C8B-B14F-4D97-AF65-F5344CB8AC3E}">
        <p14:creationId xmlns:p14="http://schemas.microsoft.com/office/powerpoint/2010/main" val="20326507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20340"/>
            <a:ext cx="7024744" cy="1143000"/>
          </a:xfrm>
        </p:spPr>
        <p:txBody>
          <a:bodyPr>
            <a:normAutofit fontScale="90000"/>
          </a:bodyPr>
          <a:lstStyle/>
          <a:p>
            <a:r>
              <a:rPr lang="en-US" dirty="0" smtClean="0">
                <a:latin typeface="Apple Casual"/>
                <a:cs typeface="Apple Casual"/>
              </a:rPr>
              <a:t>Classroom Materials</a:t>
            </a:r>
            <a:br>
              <a:rPr lang="en-US" dirty="0" smtClean="0">
                <a:latin typeface="Apple Casual"/>
                <a:cs typeface="Apple Casual"/>
              </a:rPr>
            </a:br>
            <a:r>
              <a:rPr lang="en-US" sz="2600" i="1" dirty="0">
                <a:solidFill>
                  <a:schemeClr val="tx1"/>
                </a:solidFill>
                <a:latin typeface="Apple Casual"/>
                <a:cs typeface="Apple Casual"/>
              </a:rPr>
              <a:t>*These should be with you </a:t>
            </a:r>
            <a:r>
              <a:rPr lang="en-US" sz="2600" b="1" i="1" u="sng" dirty="0">
                <a:solidFill>
                  <a:schemeClr val="tx1"/>
                </a:solidFill>
                <a:latin typeface="Apple Casual"/>
                <a:cs typeface="Apple Casual"/>
              </a:rPr>
              <a:t>EVERY DAY</a:t>
            </a:r>
            <a:r>
              <a:rPr lang="en-US" sz="2600" i="1" dirty="0">
                <a:solidFill>
                  <a:schemeClr val="tx1"/>
                </a:solidFill>
                <a:latin typeface="Apple Casual"/>
                <a:cs typeface="Apple Casual"/>
              </a:rPr>
              <a:t>. Every. Day. I repeat: e-v-e-r-y-d-a-y. </a:t>
            </a:r>
            <a:endParaRPr lang="en-US" sz="2600" dirty="0">
              <a:solidFill>
                <a:schemeClr val="tx1"/>
              </a:solidFill>
              <a:latin typeface="Apple Casual"/>
              <a:cs typeface="Apple Casual"/>
            </a:endParaRPr>
          </a:p>
        </p:txBody>
      </p:sp>
      <p:sp>
        <p:nvSpPr>
          <p:cNvPr id="3" name="Content Placeholder 2"/>
          <p:cNvSpPr>
            <a:spLocks noGrp="1"/>
          </p:cNvSpPr>
          <p:nvPr>
            <p:ph idx="1"/>
          </p:nvPr>
        </p:nvSpPr>
        <p:spPr>
          <a:xfrm>
            <a:off x="3779086" y="2079840"/>
            <a:ext cx="4995333" cy="3883891"/>
          </a:xfrm>
        </p:spPr>
        <p:txBody>
          <a:bodyPr>
            <a:normAutofit fontScale="85000" lnSpcReduction="10000"/>
          </a:bodyPr>
          <a:lstStyle/>
          <a:p>
            <a:pPr lvl="0"/>
            <a:r>
              <a:rPr lang="en-US" sz="3000" dirty="0" smtClean="0"/>
              <a:t>Folder</a:t>
            </a:r>
          </a:p>
          <a:p>
            <a:pPr lvl="0"/>
            <a:r>
              <a:rPr lang="en-US" sz="3000" dirty="0" smtClean="0"/>
              <a:t>Reading, Writing, and  SS notebooks</a:t>
            </a:r>
          </a:p>
          <a:p>
            <a:pPr lvl="0"/>
            <a:r>
              <a:rPr lang="en-US" sz="3000" dirty="0" smtClean="0"/>
              <a:t>Independent reading novel</a:t>
            </a:r>
          </a:p>
          <a:p>
            <a:pPr lvl="0"/>
            <a:r>
              <a:rPr lang="en-US" sz="3000" dirty="0" smtClean="0"/>
              <a:t>Class/Book group novel (if applicable)</a:t>
            </a:r>
          </a:p>
          <a:p>
            <a:pPr lvl="0"/>
            <a:r>
              <a:rPr lang="en-US" sz="3000" dirty="0" smtClean="0"/>
              <a:t>Writing utensil</a:t>
            </a:r>
          </a:p>
          <a:p>
            <a:pPr lvl="0"/>
            <a:r>
              <a:rPr lang="en-US" sz="3000" dirty="0" smtClean="0"/>
              <a:t>Charged </a:t>
            </a:r>
            <a:r>
              <a:rPr lang="en-US" sz="3000" dirty="0" err="1" smtClean="0"/>
              <a:t>iPad</a:t>
            </a:r>
            <a:endParaRPr lang="en-US" sz="3000" dirty="0" smtClean="0"/>
          </a:p>
          <a:p>
            <a:pPr lvl="0"/>
            <a:r>
              <a:rPr lang="en-US" sz="3000" dirty="0" smtClean="0"/>
              <a:t>Homefun</a:t>
            </a:r>
            <a:endParaRPr lang="en-US" sz="3000" dirty="0"/>
          </a:p>
          <a:p>
            <a:pPr marL="68580" indent="0">
              <a:buNone/>
            </a:pPr>
            <a:endParaRPr lang="en-US" sz="3000" dirty="0"/>
          </a:p>
        </p:txBody>
      </p:sp>
      <p:pic>
        <p:nvPicPr>
          <p:cNvPr id="4" name="Picture 3"/>
          <p:cNvPicPr>
            <a:picLocks noChangeAspect="1"/>
          </p:cNvPicPr>
          <p:nvPr/>
        </p:nvPicPr>
        <p:blipFill>
          <a:blip r:embed="rId2"/>
          <a:stretch>
            <a:fillRect/>
          </a:stretch>
        </p:blipFill>
        <p:spPr>
          <a:xfrm>
            <a:off x="1043490" y="2079840"/>
            <a:ext cx="2669072" cy="3812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73716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Apple Casual"/>
                <a:cs typeface="Apple Casual"/>
              </a:rPr>
              <a:t>Classroom Expectations</a:t>
            </a:r>
            <a:endParaRPr lang="en-US" dirty="0">
              <a:latin typeface="Apple Casual"/>
              <a:cs typeface="Apple Casual"/>
            </a:endParaRPr>
          </a:p>
        </p:txBody>
      </p:sp>
      <p:sp>
        <p:nvSpPr>
          <p:cNvPr id="4" name="Text Placeholder 3"/>
          <p:cNvSpPr>
            <a:spLocks noGrp="1"/>
          </p:cNvSpPr>
          <p:nvPr>
            <p:ph type="body" sz="half" idx="2"/>
          </p:nvPr>
        </p:nvSpPr>
        <p:spPr/>
        <p:txBody>
          <a:bodyPr>
            <a:normAutofit/>
          </a:bodyPr>
          <a:lstStyle/>
          <a:p>
            <a:pPr algn="ctr"/>
            <a:r>
              <a:rPr lang="en-US" sz="3000" b="1" dirty="0" smtClean="0"/>
              <a:t>R-E-S-P-E-C-T</a:t>
            </a:r>
          </a:p>
          <a:p>
            <a:pPr algn="ctr"/>
            <a:r>
              <a:rPr lang="en-US" sz="1800" b="1" dirty="0" smtClean="0"/>
              <a:t>~Aretha Franklin</a:t>
            </a:r>
            <a:endParaRPr lang="en-US" sz="1800" b="1" dirty="0"/>
          </a:p>
        </p:txBody>
      </p:sp>
      <p:pic>
        <p:nvPicPr>
          <p:cNvPr id="5" name="Picture 4"/>
          <p:cNvPicPr>
            <a:picLocks noChangeAspect="1"/>
          </p:cNvPicPr>
          <p:nvPr/>
        </p:nvPicPr>
        <p:blipFill>
          <a:blip r:embed="rId2"/>
          <a:stretch>
            <a:fillRect/>
          </a:stretch>
        </p:blipFill>
        <p:spPr>
          <a:xfrm>
            <a:off x="1017307" y="905099"/>
            <a:ext cx="3318837" cy="4931229"/>
          </a:xfrm>
          <a:prstGeom prst="ellipse">
            <a:avLst/>
          </a:prstGeom>
          <a:ln>
            <a:noFill/>
          </a:ln>
          <a:effectLst>
            <a:softEdge rad="112500"/>
          </a:effectLst>
        </p:spPr>
      </p:pic>
    </p:spTree>
    <p:extLst>
      <p:ext uri="{BB962C8B-B14F-4D97-AF65-F5344CB8AC3E}">
        <p14:creationId xmlns:p14="http://schemas.microsoft.com/office/powerpoint/2010/main" val="4189402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804" y="553827"/>
            <a:ext cx="3304572" cy="900907"/>
          </a:xfrm>
        </p:spPr>
        <p:txBody>
          <a:bodyPr/>
          <a:lstStyle/>
          <a:p>
            <a:pPr algn="ctr"/>
            <a:r>
              <a:rPr lang="en-US" dirty="0" smtClean="0">
                <a:latin typeface="Apple Casual"/>
                <a:cs typeface="Apple Casual"/>
              </a:rPr>
              <a:t>Mission Statement</a:t>
            </a:r>
            <a:endParaRPr lang="en-US" dirty="0">
              <a:latin typeface="Apple Casual"/>
              <a:cs typeface="Apple Casual"/>
            </a:endParaRPr>
          </a:p>
        </p:txBody>
      </p:sp>
      <p:sp>
        <p:nvSpPr>
          <p:cNvPr id="4" name="Text Placeholder 3"/>
          <p:cNvSpPr>
            <a:spLocks noGrp="1"/>
          </p:cNvSpPr>
          <p:nvPr>
            <p:ph type="body" sz="half" idx="2"/>
          </p:nvPr>
        </p:nvSpPr>
        <p:spPr>
          <a:xfrm>
            <a:off x="4730804" y="1683287"/>
            <a:ext cx="3298784" cy="3912883"/>
          </a:xfrm>
        </p:spPr>
        <p:txBody>
          <a:bodyPr>
            <a:normAutofit lnSpcReduction="10000"/>
          </a:bodyPr>
          <a:lstStyle/>
          <a:p>
            <a:pPr algn="ctr"/>
            <a:r>
              <a:rPr lang="en-US" sz="3000" dirty="0" smtClean="0"/>
              <a:t>What is our classroom community goal for the year? What do you hope to accomplish individually and with your peers?</a:t>
            </a:r>
            <a:endParaRPr lang="en-US" sz="1800" dirty="0"/>
          </a:p>
        </p:txBody>
      </p:sp>
      <p:pic>
        <p:nvPicPr>
          <p:cNvPr id="2" name="Picture 1"/>
          <p:cNvPicPr>
            <a:picLocks noChangeAspect="1"/>
          </p:cNvPicPr>
          <p:nvPr/>
        </p:nvPicPr>
        <p:blipFill>
          <a:blip r:embed="rId2"/>
          <a:stretch>
            <a:fillRect/>
          </a:stretch>
        </p:blipFill>
        <p:spPr>
          <a:xfrm>
            <a:off x="1614854" y="1454734"/>
            <a:ext cx="2755322" cy="3818579"/>
          </a:xfrm>
          <a:prstGeom prst="rect">
            <a:avLst/>
          </a:prstGeom>
        </p:spPr>
      </p:pic>
    </p:spTree>
    <p:extLst>
      <p:ext uri="{BB962C8B-B14F-4D97-AF65-F5344CB8AC3E}">
        <p14:creationId xmlns:p14="http://schemas.microsoft.com/office/powerpoint/2010/main" val="14624589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74089"/>
            <a:ext cx="7024744" cy="1143000"/>
          </a:xfrm>
        </p:spPr>
        <p:txBody>
          <a:bodyPr/>
          <a:lstStyle/>
          <a:p>
            <a:r>
              <a:rPr lang="en-US" dirty="0" smtClean="0">
                <a:latin typeface="Apple Casual"/>
                <a:cs typeface="Apple Casual"/>
              </a:rPr>
              <a:t>Consequences </a:t>
            </a:r>
            <a:endParaRPr lang="en-US" dirty="0">
              <a:latin typeface="Apple Casual"/>
              <a:cs typeface="Apple Casual"/>
            </a:endParaRPr>
          </a:p>
        </p:txBody>
      </p:sp>
      <p:sp>
        <p:nvSpPr>
          <p:cNvPr id="3" name="Content Placeholder 2"/>
          <p:cNvSpPr>
            <a:spLocks noGrp="1"/>
          </p:cNvSpPr>
          <p:nvPr>
            <p:ph idx="1"/>
          </p:nvPr>
        </p:nvSpPr>
        <p:spPr>
          <a:xfrm>
            <a:off x="757216" y="1724933"/>
            <a:ext cx="7429222" cy="4443638"/>
          </a:xfrm>
        </p:spPr>
        <p:txBody>
          <a:bodyPr>
            <a:normAutofit fontScale="32500" lnSpcReduction="20000"/>
          </a:bodyPr>
          <a:lstStyle/>
          <a:p>
            <a:pPr lvl="0"/>
            <a:r>
              <a:rPr lang="en-US" sz="5500" b="1" dirty="0"/>
              <a:t>First Time</a:t>
            </a:r>
            <a:r>
              <a:rPr lang="en-US" sz="5500" dirty="0"/>
              <a:t>: Warning and private discussion with a </a:t>
            </a:r>
            <a:r>
              <a:rPr lang="en-US" sz="5500" dirty="0" smtClean="0"/>
              <a:t>teacher</a:t>
            </a:r>
          </a:p>
          <a:p>
            <a:pPr marL="68580" lvl="0" indent="0">
              <a:buNone/>
            </a:pPr>
            <a:r>
              <a:rPr lang="en-US" sz="5500" dirty="0"/>
              <a:t> </a:t>
            </a:r>
          </a:p>
          <a:p>
            <a:pPr lvl="0"/>
            <a:r>
              <a:rPr lang="en-US" sz="5500" b="1" dirty="0"/>
              <a:t>Second Time</a:t>
            </a:r>
            <a:r>
              <a:rPr lang="en-US" sz="5500" dirty="0"/>
              <a:t>: Private discussion with a teacher and signing </a:t>
            </a:r>
            <a:r>
              <a:rPr lang="en-US" sz="5500" dirty="0" smtClean="0"/>
              <a:t>an Accountability Sheet to go into your portfolio </a:t>
            </a:r>
            <a:endParaRPr lang="en-US" sz="5500" dirty="0"/>
          </a:p>
          <a:p>
            <a:pPr marL="68580" indent="0">
              <a:buNone/>
            </a:pPr>
            <a:endParaRPr lang="en-US" sz="5500" dirty="0"/>
          </a:p>
          <a:p>
            <a:pPr lvl="0"/>
            <a:r>
              <a:rPr lang="en-US" sz="5500" b="1" dirty="0"/>
              <a:t>Third Time</a:t>
            </a:r>
            <a:r>
              <a:rPr lang="en-US" sz="5500" dirty="0"/>
              <a:t>: Private discussion, signing </a:t>
            </a:r>
            <a:r>
              <a:rPr lang="en-US" sz="5500" dirty="0" smtClean="0"/>
              <a:t>another Accountability Sheet, student-led  </a:t>
            </a:r>
            <a:r>
              <a:rPr lang="en-US" sz="5500" dirty="0"/>
              <a:t>email or call home to </a:t>
            </a:r>
            <a:r>
              <a:rPr lang="en-US" sz="5500" dirty="0" smtClean="0"/>
              <a:t>parents during lunch/recess</a:t>
            </a:r>
            <a:endParaRPr lang="en-US" sz="5500" dirty="0"/>
          </a:p>
          <a:p>
            <a:pPr marL="68580" indent="0">
              <a:buNone/>
            </a:pPr>
            <a:endParaRPr lang="en-US" sz="5500" dirty="0"/>
          </a:p>
          <a:p>
            <a:pPr lvl="0"/>
            <a:r>
              <a:rPr lang="en-US" sz="5500" b="1" dirty="0" smtClean="0"/>
              <a:t>Fourth Time</a:t>
            </a:r>
            <a:r>
              <a:rPr lang="en-US" sz="5500" dirty="0"/>
              <a:t>: Same as the </a:t>
            </a:r>
            <a:r>
              <a:rPr lang="en-US" sz="5500" dirty="0" smtClean="0"/>
              <a:t>third offense</a:t>
            </a:r>
            <a:r>
              <a:rPr lang="en-US" sz="5500" dirty="0"/>
              <a:t>, along with discussion with principal </a:t>
            </a:r>
            <a:endParaRPr lang="en-US" sz="5500" dirty="0" smtClean="0"/>
          </a:p>
          <a:p>
            <a:pPr marL="68580" lvl="0" indent="0">
              <a:buNone/>
            </a:pPr>
            <a:endParaRPr lang="en-US" sz="5500" dirty="0"/>
          </a:p>
          <a:p>
            <a:pPr lvl="0"/>
            <a:r>
              <a:rPr lang="en-US" sz="5500" b="1" dirty="0"/>
              <a:t>Severe Disruptions</a:t>
            </a:r>
            <a:r>
              <a:rPr lang="en-US" sz="5500" dirty="0"/>
              <a:t>: Student immediately sent to the office </a:t>
            </a:r>
          </a:p>
          <a:p>
            <a:endParaRPr lang="en-US" dirty="0"/>
          </a:p>
        </p:txBody>
      </p:sp>
    </p:spTree>
    <p:extLst>
      <p:ext uri="{BB962C8B-B14F-4D97-AF65-F5344CB8AC3E}">
        <p14:creationId xmlns:p14="http://schemas.microsoft.com/office/powerpoint/2010/main" val="306993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74089"/>
            <a:ext cx="7024744" cy="1143000"/>
          </a:xfrm>
        </p:spPr>
        <p:txBody>
          <a:bodyPr/>
          <a:lstStyle/>
          <a:p>
            <a:r>
              <a:rPr lang="en-US" dirty="0" smtClean="0">
                <a:latin typeface="Apple Casual"/>
                <a:cs typeface="Apple Casual"/>
              </a:rPr>
              <a:t>Rewards (The Good Stuff)</a:t>
            </a:r>
            <a:endParaRPr lang="en-US" dirty="0">
              <a:latin typeface="Apple Casual"/>
              <a:cs typeface="Apple Casual"/>
            </a:endParaRPr>
          </a:p>
        </p:txBody>
      </p:sp>
      <p:sp>
        <p:nvSpPr>
          <p:cNvPr id="3" name="Content Placeholder 2"/>
          <p:cNvSpPr>
            <a:spLocks noGrp="1"/>
          </p:cNvSpPr>
          <p:nvPr>
            <p:ph idx="1"/>
          </p:nvPr>
        </p:nvSpPr>
        <p:spPr>
          <a:xfrm>
            <a:off x="1043492" y="1724933"/>
            <a:ext cx="7429222" cy="4443638"/>
          </a:xfrm>
        </p:spPr>
        <p:txBody>
          <a:bodyPr>
            <a:normAutofit/>
          </a:bodyPr>
          <a:lstStyle/>
          <a:p>
            <a:pPr lvl="0"/>
            <a:r>
              <a:rPr lang="en-US" sz="2000" dirty="0"/>
              <a:t>Praise (daily)</a:t>
            </a:r>
          </a:p>
          <a:p>
            <a:pPr lvl="0"/>
            <a:r>
              <a:rPr lang="en-US" sz="2000" dirty="0"/>
              <a:t>Star student award sticker (random)</a:t>
            </a:r>
          </a:p>
          <a:p>
            <a:pPr lvl="0"/>
            <a:r>
              <a:rPr lang="en-US" sz="2000" dirty="0"/>
              <a:t>Positive emails/letters home (random)</a:t>
            </a:r>
          </a:p>
          <a:p>
            <a:pPr lvl="0"/>
            <a:r>
              <a:rPr lang="en-US" sz="2000" dirty="0" smtClean="0"/>
              <a:t>Student </a:t>
            </a:r>
            <a:r>
              <a:rPr lang="en-US" sz="2000" dirty="0"/>
              <a:t>of the Month (monthly)</a:t>
            </a:r>
          </a:p>
          <a:p>
            <a:pPr lvl="0"/>
            <a:r>
              <a:rPr lang="en-US" sz="2000" dirty="0"/>
              <a:t>Various positive perks *i.e. no </a:t>
            </a:r>
            <a:r>
              <a:rPr lang="en-US" sz="2000" dirty="0" smtClean="0"/>
              <a:t>homefun pass</a:t>
            </a:r>
            <a:r>
              <a:rPr lang="en-US" sz="2000" dirty="0"/>
              <a:t>, listening to iPod, etc. (throughout the year) </a:t>
            </a:r>
          </a:p>
          <a:p>
            <a:pPr lvl="0"/>
            <a:r>
              <a:rPr lang="en-US" sz="2000" dirty="0"/>
              <a:t>The joy of learning with Miss Chamoun </a:t>
            </a:r>
            <a:r>
              <a:rPr lang="en-US" sz="2000" dirty="0" smtClean="0">
                <a:sym typeface="Wingdings"/>
              </a:rPr>
              <a:t></a:t>
            </a:r>
            <a:r>
              <a:rPr lang="en-US" sz="2000" dirty="0" smtClean="0"/>
              <a:t> </a:t>
            </a:r>
            <a:r>
              <a:rPr lang="en-US" sz="2000" dirty="0"/>
              <a:t>(priceless </a:t>
            </a:r>
            <a:r>
              <a:rPr lang="en-US" sz="2000" dirty="0" smtClean="0"/>
              <a:t>reward </a:t>
            </a:r>
            <a:r>
              <a:rPr lang="en-US" sz="2000" dirty="0"/>
              <a:t>every day) </a:t>
            </a:r>
          </a:p>
        </p:txBody>
      </p:sp>
      <p:pic>
        <p:nvPicPr>
          <p:cNvPr id="5" name="Picture 4"/>
          <p:cNvPicPr>
            <a:picLocks noChangeAspect="1"/>
          </p:cNvPicPr>
          <p:nvPr/>
        </p:nvPicPr>
        <p:blipFill>
          <a:blip r:embed="rId2"/>
          <a:stretch>
            <a:fillRect/>
          </a:stretch>
        </p:blipFill>
        <p:spPr>
          <a:xfrm>
            <a:off x="3556001" y="4535715"/>
            <a:ext cx="1977570" cy="1977570"/>
          </a:xfrm>
          <a:prstGeom prst="ellipse">
            <a:avLst/>
          </a:prstGeom>
          <a:ln>
            <a:noFill/>
          </a:ln>
          <a:effectLst>
            <a:softEdge rad="112500"/>
          </a:effectLst>
        </p:spPr>
      </p:pic>
    </p:spTree>
    <p:extLst>
      <p:ext uri="{BB962C8B-B14F-4D97-AF65-F5344CB8AC3E}">
        <p14:creationId xmlns:p14="http://schemas.microsoft.com/office/powerpoint/2010/main" val="67619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74089"/>
            <a:ext cx="7024744" cy="1143000"/>
          </a:xfrm>
        </p:spPr>
        <p:txBody>
          <a:bodyPr/>
          <a:lstStyle/>
          <a:p>
            <a:r>
              <a:rPr lang="en-US" smtClean="0">
                <a:latin typeface="Apple Casual"/>
                <a:cs typeface="Apple Casual"/>
              </a:rPr>
              <a:t>Late Work and </a:t>
            </a:r>
            <a:r>
              <a:rPr lang="en-US" dirty="0" smtClean="0">
                <a:latin typeface="Apple Casual"/>
                <a:cs typeface="Apple Casual"/>
              </a:rPr>
              <a:t>Extra Credit</a:t>
            </a:r>
            <a:endParaRPr lang="en-US" dirty="0">
              <a:latin typeface="Apple Casual"/>
              <a:cs typeface="Apple Casual"/>
            </a:endParaRPr>
          </a:p>
        </p:txBody>
      </p:sp>
      <p:sp>
        <p:nvSpPr>
          <p:cNvPr id="3" name="Content Placeholder 2"/>
          <p:cNvSpPr>
            <a:spLocks noGrp="1"/>
          </p:cNvSpPr>
          <p:nvPr>
            <p:ph idx="1"/>
          </p:nvPr>
        </p:nvSpPr>
        <p:spPr>
          <a:xfrm>
            <a:off x="1043492" y="1724933"/>
            <a:ext cx="7429222" cy="4443638"/>
          </a:xfrm>
        </p:spPr>
        <p:txBody>
          <a:bodyPr>
            <a:normAutofit/>
          </a:bodyPr>
          <a:lstStyle/>
          <a:p>
            <a:pPr marL="68580" indent="0">
              <a:buNone/>
            </a:pPr>
            <a:r>
              <a:rPr lang="en-US" sz="1700" i="1" dirty="0" smtClean="0">
                <a:latin typeface="Apple Casual"/>
                <a:cs typeface="Apple Casual"/>
              </a:rPr>
              <a:t>*Homefun is </a:t>
            </a:r>
            <a:r>
              <a:rPr lang="en-US" sz="1700" i="1" dirty="0">
                <a:latin typeface="Apple Casual"/>
                <a:cs typeface="Apple Casual"/>
              </a:rPr>
              <a:t>expected to be submitted at the beginning of the class period; if not, students will adhere to the consequences described above and the following deductions will be applied to the </a:t>
            </a:r>
            <a:r>
              <a:rPr lang="en-US" sz="1700" i="1" dirty="0" smtClean="0">
                <a:latin typeface="Apple Casual"/>
                <a:cs typeface="Apple Casual"/>
              </a:rPr>
              <a:t>homefun:</a:t>
            </a:r>
            <a:endParaRPr lang="en-US" sz="2000" dirty="0" smtClean="0"/>
          </a:p>
          <a:p>
            <a:pPr lvl="0"/>
            <a:endParaRPr lang="en-US" sz="2000" dirty="0" smtClean="0"/>
          </a:p>
          <a:p>
            <a:pPr lvl="0"/>
            <a:r>
              <a:rPr lang="en-US" sz="2000" dirty="0" smtClean="0"/>
              <a:t>Assignments</a:t>
            </a:r>
            <a:r>
              <a:rPr lang="en-US" sz="2000" dirty="0"/>
              <a:t>: </a:t>
            </a:r>
            <a:r>
              <a:rPr lang="en-US" sz="2000" dirty="0" smtClean="0"/>
              <a:t>10</a:t>
            </a:r>
            <a:r>
              <a:rPr lang="en-US" sz="2000" dirty="0"/>
              <a:t>% off the total </a:t>
            </a:r>
            <a:r>
              <a:rPr lang="en-US" sz="2000" dirty="0" smtClean="0"/>
              <a:t>earned/ Accountability Sheet Reflection</a:t>
            </a:r>
            <a:endParaRPr lang="en-US" sz="2000" dirty="0"/>
          </a:p>
          <a:p>
            <a:pPr lvl="0"/>
            <a:r>
              <a:rPr lang="en-US" sz="2000" dirty="0"/>
              <a:t>Extra Credit: Whole class extra credit for keeping a clean and safe learning community (to be discussed)</a:t>
            </a:r>
          </a:p>
          <a:p>
            <a:pPr lvl="0"/>
            <a:endParaRPr lang="en-US" sz="900" dirty="0"/>
          </a:p>
          <a:p>
            <a:pPr marL="68580" lvl="0" indent="0">
              <a:buNone/>
            </a:pPr>
            <a:r>
              <a:rPr lang="en-US" sz="1700" dirty="0" smtClean="0">
                <a:latin typeface="Apple Casual"/>
                <a:cs typeface="Apple Casual"/>
              </a:rPr>
              <a:t>**If for some reason, you know that you will be late on an assignment (vacation, illness, etc.), please let a teacher know {if you can} 24 hours in advance, and no penalty will be applied. </a:t>
            </a:r>
          </a:p>
        </p:txBody>
      </p:sp>
      <p:pic>
        <p:nvPicPr>
          <p:cNvPr id="4" name="Picture 3"/>
          <p:cNvPicPr>
            <a:picLocks noChangeAspect="1"/>
          </p:cNvPicPr>
          <p:nvPr/>
        </p:nvPicPr>
        <p:blipFill>
          <a:blip r:embed="rId2"/>
          <a:stretch>
            <a:fillRect/>
          </a:stretch>
        </p:blipFill>
        <p:spPr>
          <a:xfrm>
            <a:off x="7203580" y="5469466"/>
            <a:ext cx="1395633" cy="9192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89319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641</TotalTime>
  <Words>1458</Words>
  <Application>Microsoft Macintosh PowerPoint</Application>
  <PresentationFormat>On-screen Show (4:3)</PresentationFormat>
  <Paragraphs>171</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Austin</vt:lpstr>
      <vt:lpstr>Welcome to Language Arts with Miss Chamoun! </vt:lpstr>
      <vt:lpstr>*I am OBSESSED with procedures! Procedures make the world go round and our classroom function as a safe and positive learning community . </vt:lpstr>
      <vt:lpstr>Classroom Procedures</vt:lpstr>
      <vt:lpstr>Classroom Materials *These should be with you EVERY DAY. Every. Day. I repeat: e-v-e-r-y-d-a-y. </vt:lpstr>
      <vt:lpstr>Classroom Expectations</vt:lpstr>
      <vt:lpstr>Mission Statement</vt:lpstr>
      <vt:lpstr>Consequences </vt:lpstr>
      <vt:lpstr>Rewards (The Good Stuff)</vt:lpstr>
      <vt:lpstr>Late Work and Extra Credit</vt:lpstr>
      <vt:lpstr>Helpful Information</vt:lpstr>
      <vt:lpstr>And now time for some tough love….</vt:lpstr>
      <vt:lpstr>Now it’s time to boogey and move… </vt:lpstr>
      <vt:lpstr>Now it’s time to boogey and move… </vt:lpstr>
      <vt:lpstr>Now it’s time to boogey and move… </vt:lpstr>
      <vt:lpstr>Now it’s time to boogey and move… </vt:lpstr>
      <vt:lpstr>Now it’s time to boogey and move… </vt:lpstr>
      <vt:lpstr>Now it’s time to boogey and move… </vt:lpstr>
      <vt:lpstr>Now it’s time to boogey and move… </vt:lpstr>
      <vt:lpstr>Still moving and grooving but instead, let’s play a game!… </vt:lpstr>
      <vt:lpstr>Exit Slip Group work *Please complete with your table members</vt:lpstr>
      <vt:lpstr>PLEASE GO TO MY TEACHER WEBSITE ON YOUR IPAD AND READ THE HOME PAGE (ABOUT ME!)</vt:lpstr>
      <vt:lpstr>6th Grade Welcome Letter</vt:lpstr>
      <vt:lpstr>Dividing Your Reading Notebook</vt:lpstr>
      <vt:lpstr>Dividing Your Writing Notebook</vt:lpstr>
      <vt:lpstr>Dividing Your Social Studies Notebook</vt:lpstr>
      <vt:lpstr>Group work *Please complete with your table members</vt:lpstr>
      <vt:lpstr>Independent Reading Log </vt:lpstr>
      <vt:lpstr>Independent Reading—What is it?</vt:lpstr>
      <vt:lpstr>Exit Slip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Joob</dc:creator>
  <cp:lastModifiedBy>Danielle Chamoun</cp:lastModifiedBy>
  <cp:revision>160</cp:revision>
  <dcterms:created xsi:type="dcterms:W3CDTF">2013-08-19T02:53:09Z</dcterms:created>
  <dcterms:modified xsi:type="dcterms:W3CDTF">2014-08-25T12:56:17Z</dcterms:modified>
</cp:coreProperties>
</file>