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3"/>
  </p:handoutMasterIdLst>
  <p:sldIdLst>
    <p:sldId id="256" r:id="rId2"/>
    <p:sldId id="260" r:id="rId3"/>
    <p:sldId id="267" r:id="rId4"/>
    <p:sldId id="257" r:id="rId5"/>
    <p:sldId id="264" r:id="rId6"/>
    <p:sldId id="263" r:id="rId7"/>
    <p:sldId id="268" r:id="rId8"/>
    <p:sldId id="269" r:id="rId9"/>
    <p:sldId id="270" r:id="rId10"/>
    <p:sldId id="274" r:id="rId11"/>
    <p:sldId id="271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59" d="100"/>
          <a:sy n="59" d="100"/>
        </p:scale>
        <p:origin x="-36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handoutMaster" Target="handoutMasters/handout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C92B46-0A39-B341-AC41-BE61DD4DD0E6}" type="datetimeFigureOut">
              <a:rPr lang="en-US" smtClean="0"/>
              <a:t>8/28/14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D47271-8940-F94C-91FD-FDEBDAFF3E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9408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7C3F878-F5E8-489B-AC8A-64F2A7E22C28}" type="datetimeFigureOut">
              <a:rPr lang="en-US" smtClean="0"/>
              <a:pPr/>
              <a:t>8/28/14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8/28/14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8/28/14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8/28/14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8/28/14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8/28/14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8/28/14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8/28/14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8/28/14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7C3F878-F5E8-489B-AC8A-64F2A7E22C28}" type="datetimeFigureOut">
              <a:rPr lang="en-US" smtClean="0"/>
              <a:pPr/>
              <a:t>8/28/14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7C3F878-F5E8-489B-AC8A-64F2A7E22C28}" type="datetimeFigureOut">
              <a:rPr lang="en-US" smtClean="0"/>
              <a:pPr/>
              <a:t>8/28/14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3.jpeg"/><Relationship Id="rId14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7C3F878-F5E8-489B-AC8A-64F2A7E22C28}" type="datetimeFigureOut">
              <a:rPr lang="en-US" smtClean="0"/>
              <a:pPr/>
              <a:t>8/28/14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651FC063-5EA9-49AF-AFAF-D68C9E82B23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ssChamounS.weebly.com" TargetMode="External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hyperlink" Target="mailto:daniellechamoun@winnetka36.org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Relationship Id="rId3" Type="http://schemas.openxmlformats.org/officeDocument/2006/relationships/hyperlink" Target="http://www.MissChamoun.weebly.co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0070" y="1972226"/>
            <a:ext cx="6811548" cy="252632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Chalkduster"/>
              </a:rPr>
              <a:t>Welcome </a:t>
            </a:r>
            <a:br>
              <a:rPr lang="en-US" dirty="0" smtClean="0">
                <a:latin typeface="Chalkduster"/>
              </a:rPr>
            </a:br>
            <a:r>
              <a:rPr lang="en-US" dirty="0" smtClean="0">
                <a:latin typeface="Chalkduster"/>
              </a:rPr>
              <a:t>to Miss </a:t>
            </a:r>
            <a:r>
              <a:rPr lang="en-US" dirty="0" err="1" smtClean="0">
                <a:latin typeface="Chalkduster"/>
              </a:rPr>
              <a:t>Chamoun’s</a:t>
            </a:r>
            <a:r>
              <a:rPr lang="en-US" dirty="0" smtClean="0">
                <a:latin typeface="Chalkduster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Chalkduster"/>
              </a:rPr>
              <a:t>(</a:t>
            </a:r>
            <a:r>
              <a:rPr lang="en-US" dirty="0" err="1" smtClean="0">
                <a:solidFill>
                  <a:srgbClr val="FF0000"/>
                </a:solidFill>
                <a:latin typeface="Chalkduster"/>
              </a:rPr>
              <a:t>Sha-mone</a:t>
            </a:r>
            <a:r>
              <a:rPr lang="en-US" dirty="0" smtClean="0">
                <a:solidFill>
                  <a:srgbClr val="FF0000"/>
                </a:solidFill>
                <a:latin typeface="Chalkduster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Chalkduster"/>
                <a:sym typeface="Wingdings"/>
              </a:rPr>
              <a:t>)</a:t>
            </a:r>
            <a:r>
              <a:rPr lang="en-US" dirty="0" smtClean="0">
                <a:solidFill>
                  <a:srgbClr val="FF0000"/>
                </a:solidFill>
                <a:latin typeface="Chalkduster"/>
              </a:rPr>
              <a:t> </a:t>
            </a:r>
            <a:r>
              <a:rPr lang="en-US" dirty="0" smtClean="0">
                <a:latin typeface="Chalkduster"/>
              </a:rPr>
              <a:t>Advisory!</a:t>
            </a:r>
            <a:endParaRPr lang="en-US" dirty="0">
              <a:latin typeface="Chalkduster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62616" y="4498548"/>
            <a:ext cx="5712179" cy="972328"/>
          </a:xfrm>
        </p:spPr>
        <p:txBody>
          <a:bodyPr>
            <a:noAutofit/>
          </a:bodyPr>
          <a:lstStyle/>
          <a:p>
            <a:r>
              <a:rPr lang="en-US" sz="25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halkduster"/>
              </a:rPr>
              <a:t>The Skokie School</a:t>
            </a:r>
          </a:p>
          <a:p>
            <a:r>
              <a:rPr lang="en-US" sz="25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halkduster"/>
              </a:rPr>
              <a:t>2014-15</a:t>
            </a:r>
            <a:endParaRPr lang="en-US" sz="2500" dirty="0">
              <a:solidFill>
                <a:schemeClr val="accent4">
                  <a:lumMod val="60000"/>
                  <a:lumOff val="40000"/>
                </a:schemeClr>
              </a:solidFill>
              <a:latin typeface="Chalkduster"/>
            </a:endParaRPr>
          </a:p>
        </p:txBody>
      </p:sp>
    </p:spTree>
    <p:extLst>
      <p:ext uri="{BB962C8B-B14F-4D97-AF65-F5344CB8AC3E}">
        <p14:creationId xmlns:p14="http://schemas.microsoft.com/office/powerpoint/2010/main" val="12573562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55148">
            <a:off x="5926731" y="1158611"/>
            <a:ext cx="2143900" cy="295032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halkduster"/>
                <a:cs typeface="Chalkduster"/>
              </a:rPr>
              <a:t>Parent Activity</a:t>
            </a:r>
            <a:endParaRPr lang="en-US" dirty="0">
              <a:latin typeface="Chalkduster"/>
              <a:cs typeface="Chalkduster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5023" y="1678851"/>
            <a:ext cx="4586316" cy="454150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latin typeface="Chalkduster"/>
                <a:cs typeface="Chalkduster"/>
              </a:rPr>
              <a:t>Please take a moment to write a letter to your child…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00FF"/>
                </a:solidFill>
                <a:latin typeface="Chalkduster"/>
                <a:cs typeface="Chalkduster"/>
              </a:rPr>
              <a:t>What goals to you hope they accomplish? What do you like about their new room or classes? What are you most proud of?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latin typeface="Chalkduster"/>
                <a:cs typeface="Chalkduster"/>
              </a:rPr>
              <a:t>These will be passed out to them during the dreary month of February! </a:t>
            </a:r>
            <a:endParaRPr lang="en-US" dirty="0">
              <a:solidFill>
                <a:schemeClr val="accent4">
                  <a:lumMod val="75000"/>
                </a:schemeClr>
              </a:solidFill>
              <a:latin typeface="Chalkduster"/>
              <a:cs typeface="Chalkduster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647336">
            <a:off x="5819528" y="3724837"/>
            <a:ext cx="2636339" cy="2318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659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50425" y="646361"/>
            <a:ext cx="7807306" cy="1202485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halkduster"/>
              </a:rPr>
              <a:t>And now a word from your children….</a:t>
            </a:r>
            <a:endParaRPr lang="en-US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halkduster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18323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952500" y="596900"/>
            <a:ext cx="7266518" cy="561903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1867038"/>
            <a:ext cx="6965245" cy="1202485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Chalkduster"/>
                <a:cs typeface="Chalkduster"/>
              </a:rPr>
              <a:t/>
            </a:r>
            <a:br>
              <a:rPr lang="en-US" dirty="0" smtClean="0">
                <a:latin typeface="Chalkduster"/>
                <a:cs typeface="Chalkduster"/>
              </a:rPr>
            </a:br>
            <a:r>
              <a:rPr lang="en-US" dirty="0">
                <a:latin typeface="Chalkduster"/>
                <a:cs typeface="Chalkduster"/>
              </a:rPr>
              <a:t/>
            </a:r>
            <a:br>
              <a:rPr lang="en-US" dirty="0">
                <a:latin typeface="Chalkduster"/>
                <a:cs typeface="Chalkduster"/>
              </a:rPr>
            </a:br>
            <a:r>
              <a:rPr lang="en-US" dirty="0" smtClean="0">
                <a:latin typeface="Chalkduster"/>
                <a:cs typeface="Chalkduster"/>
              </a:rPr>
              <a:t>Room </a:t>
            </a:r>
            <a:r>
              <a:rPr lang="en-US" dirty="0" smtClean="0">
                <a:latin typeface="Chalkduster"/>
                <a:cs typeface="Chalkduster"/>
              </a:rPr>
              <a:t>Parent</a:t>
            </a:r>
            <a:br>
              <a:rPr lang="en-US" dirty="0" smtClean="0">
                <a:latin typeface="Chalkduster"/>
                <a:cs typeface="Chalkduster"/>
              </a:rPr>
            </a:br>
            <a:r>
              <a:rPr lang="en-US" dirty="0">
                <a:latin typeface="Chalkduster"/>
                <a:cs typeface="Chalkduster"/>
              </a:rPr>
              <a:t/>
            </a:r>
            <a:br>
              <a:rPr lang="en-US" dirty="0">
                <a:latin typeface="Chalkduster"/>
                <a:cs typeface="Chalkduster"/>
              </a:rPr>
            </a:br>
            <a:r>
              <a:rPr lang="en-US" dirty="0" smtClean="0">
                <a:latin typeface="Chalkduster"/>
                <a:cs typeface="Chalkduster"/>
              </a:rPr>
              <a:t/>
            </a:r>
            <a:br>
              <a:rPr lang="en-US" dirty="0" smtClean="0">
                <a:latin typeface="Chalkduster"/>
                <a:cs typeface="Chalkduster"/>
              </a:rPr>
            </a:br>
            <a:r>
              <a:rPr lang="en-US" dirty="0">
                <a:latin typeface="Chalkduster"/>
                <a:cs typeface="Chalkduster"/>
              </a:rPr>
              <a:t/>
            </a:r>
            <a:br>
              <a:rPr lang="en-US" dirty="0">
                <a:latin typeface="Chalkduster"/>
                <a:cs typeface="Chalkduster"/>
              </a:rPr>
            </a:br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halkduster"/>
                <a:cs typeface="Chalkduster"/>
              </a:rPr>
              <a:t>Sally </a:t>
            </a:r>
            <a:r>
              <a:rPr lang="en-US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halkduster"/>
                <a:cs typeface="Chalkduster"/>
              </a:rPr>
              <a:t>Veenstra</a:t>
            </a:r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halkduster"/>
                <a:cs typeface="Chalkduster"/>
              </a:rPr>
              <a:t/>
            </a:r>
            <a:b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halkduster"/>
                <a:cs typeface="Chalkduster"/>
              </a:rPr>
            </a:br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halkduster"/>
                <a:cs typeface="Chalkduster"/>
              </a:rPr>
              <a:t>{Jack </a:t>
            </a:r>
            <a:r>
              <a:rPr lang="en-US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halkduster"/>
                <a:cs typeface="Chalkduster"/>
              </a:rPr>
              <a:t>Veenstra’s</a:t>
            </a:r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halkduster"/>
                <a:cs typeface="Chalkduster"/>
              </a:rPr>
              <a:t> mom}</a:t>
            </a:r>
            <a:endParaRPr 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halkduster"/>
              <a:cs typeface="Chalkduster"/>
            </a:endParaRPr>
          </a:p>
        </p:txBody>
      </p:sp>
    </p:spTree>
    <p:extLst>
      <p:ext uri="{BB962C8B-B14F-4D97-AF65-F5344CB8AC3E}">
        <p14:creationId xmlns:p14="http://schemas.microsoft.com/office/powerpoint/2010/main" val="6603021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436378">
            <a:off x="3928686" y="753420"/>
            <a:ext cx="6965245" cy="769918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halkduster"/>
              </a:rPr>
              <a:t>About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halkduster"/>
              </a:rPr>
              <a:t> 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halkduster"/>
              </a:rPr>
              <a:t>Me</a:t>
            </a:r>
            <a:endParaRPr lang="en-US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halkduster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442" y="749566"/>
            <a:ext cx="4624096" cy="5780643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Chalkduster"/>
                <a:cs typeface="Chalkduster"/>
              </a:rPr>
              <a:t>Park Ridge, IL</a:t>
            </a:r>
          </a:p>
          <a:p>
            <a:r>
              <a:rPr lang="en-US" sz="2800" dirty="0" smtClean="0">
                <a:latin typeface="Chalkduster"/>
                <a:cs typeface="Chalkduster"/>
              </a:rPr>
              <a:t>BA and MA from the University of Dayton</a:t>
            </a:r>
          </a:p>
          <a:p>
            <a:r>
              <a:rPr lang="en-US" sz="2800" dirty="0" smtClean="0">
                <a:latin typeface="Chalkduster"/>
                <a:cs typeface="Chalkduster"/>
              </a:rPr>
              <a:t>1 year in advertising</a:t>
            </a:r>
          </a:p>
          <a:p>
            <a:r>
              <a:rPr lang="en-US" dirty="0" smtClean="0">
                <a:solidFill>
                  <a:srgbClr val="FF0000"/>
                </a:solidFill>
                <a:latin typeface="Chalkduster"/>
                <a:cs typeface="Chalkduster"/>
              </a:rPr>
              <a:t>5</a:t>
            </a:r>
            <a:r>
              <a:rPr lang="en-US" baseline="30000" dirty="0" smtClean="0">
                <a:solidFill>
                  <a:srgbClr val="FF0000"/>
                </a:solidFill>
                <a:latin typeface="Chalkduster"/>
                <a:cs typeface="Chalkduster"/>
              </a:rPr>
              <a:t>th</a:t>
            </a:r>
            <a:r>
              <a:rPr lang="en-US" dirty="0" smtClean="0">
                <a:solidFill>
                  <a:srgbClr val="FF0000"/>
                </a:solidFill>
                <a:latin typeface="Chalkduster"/>
                <a:cs typeface="Chalkduster"/>
              </a:rPr>
              <a:t> year teaching</a:t>
            </a:r>
            <a:endParaRPr lang="en-US" sz="1000" dirty="0" smtClean="0">
              <a:solidFill>
                <a:srgbClr val="FF0000"/>
              </a:solidFill>
              <a:latin typeface="Chalkduster"/>
              <a:cs typeface="Chalkduster"/>
            </a:endParaRPr>
          </a:p>
          <a:p>
            <a:pPr lvl="1"/>
            <a:r>
              <a:rPr lang="en-US" dirty="0" smtClean="0">
                <a:solidFill>
                  <a:srgbClr val="0000FF"/>
                </a:solidFill>
                <a:latin typeface="Chalkduster"/>
                <a:cs typeface="Chalkduster"/>
              </a:rPr>
              <a:t> College prep English, literature, gifted/talented small group</a:t>
            </a:r>
          </a:p>
          <a:p>
            <a:r>
              <a:rPr lang="en-US" dirty="0" smtClean="0">
                <a:solidFill>
                  <a:srgbClr val="0000FF"/>
                </a:solidFill>
                <a:latin typeface="Chalkduster"/>
                <a:cs typeface="Chalkduster"/>
              </a:rPr>
              <a:t> 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latin typeface="Chalkduster"/>
                <a:cs typeface="Chalkduster"/>
              </a:rPr>
              <a:t>2</a:t>
            </a:r>
            <a:r>
              <a:rPr lang="en-US" baseline="30000" dirty="0" smtClean="0">
                <a:solidFill>
                  <a:schemeClr val="accent4">
                    <a:lumMod val="75000"/>
                  </a:schemeClr>
                </a:solidFill>
                <a:latin typeface="Chalkduster"/>
                <a:cs typeface="Chalkduster"/>
              </a:rPr>
              <a:t>nd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latin typeface="Chalkduster"/>
                <a:cs typeface="Chalkduster"/>
              </a:rPr>
              <a:t> year in the district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  <a:latin typeface="Chalkduster"/>
                <a:cs typeface="Chalkduster"/>
              </a:rPr>
              <a:t>7-8</a:t>
            </a:r>
            <a:r>
              <a:rPr lang="en-US" baseline="30000" dirty="0" smtClean="0">
                <a:solidFill>
                  <a:srgbClr val="0000FF"/>
                </a:solidFill>
                <a:latin typeface="Chalkduster"/>
                <a:cs typeface="Chalkduster"/>
              </a:rPr>
              <a:t>th</a:t>
            </a:r>
            <a:r>
              <a:rPr lang="en-US" dirty="0" smtClean="0">
                <a:solidFill>
                  <a:srgbClr val="0000FF"/>
                </a:solidFill>
                <a:latin typeface="Chalkduster"/>
                <a:cs typeface="Chalkduster"/>
              </a:rPr>
              <a:t> grade English at CW</a:t>
            </a:r>
            <a:endParaRPr lang="en-US" sz="2200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marL="365760" lvl="1" indent="0">
              <a:buNone/>
            </a:pP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3038622" y="141460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5144" y="2715086"/>
            <a:ext cx="2179412" cy="13759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4659" y="1196131"/>
            <a:ext cx="1436394" cy="10526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226321">
            <a:off x="6374083" y="1773367"/>
            <a:ext cx="2497784" cy="174047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10648" y="3899433"/>
            <a:ext cx="1145763" cy="114576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50582" y="4091079"/>
            <a:ext cx="2748528" cy="2186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9051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0425" y="420742"/>
            <a:ext cx="7807306" cy="1202485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halkduster"/>
              </a:rPr>
              <a:t>As the Advisor…</a:t>
            </a:r>
            <a:endParaRPr lang="en-US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halkduster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1359" y="1309600"/>
            <a:ext cx="7513197" cy="4801833"/>
          </a:xfrm>
        </p:spPr>
        <p:txBody>
          <a:bodyPr>
            <a:normAutofit fontScale="92500"/>
          </a:bodyPr>
          <a:lstStyle/>
          <a:p>
            <a:r>
              <a:rPr lang="en-US" dirty="0" smtClean="0">
                <a:latin typeface="Chalkduster"/>
              </a:rPr>
              <a:t> Primary Contact Person for Team: </a:t>
            </a:r>
            <a:r>
              <a:rPr lang="en-US" dirty="0">
                <a:latin typeface="Chalkduster"/>
              </a:rPr>
              <a:t>Absences, questions, relay messages to other teachers, concerns teachers may have…etc</a:t>
            </a:r>
            <a:r>
              <a:rPr lang="en-US" dirty="0" smtClean="0">
                <a:latin typeface="Chalkduster"/>
              </a:rPr>
              <a:t>.</a:t>
            </a:r>
          </a:p>
          <a:p>
            <a:pPr marL="320040" lvl="2" indent="0">
              <a:buNone/>
            </a:pPr>
            <a:endParaRPr lang="en-US" dirty="0" smtClean="0">
              <a:latin typeface="Chalkduster"/>
            </a:endParaRPr>
          </a:p>
          <a:p>
            <a:pPr marL="274320" lvl="1"/>
            <a:r>
              <a:rPr lang="en-US" dirty="0" smtClean="0">
                <a:latin typeface="Chalkduster"/>
              </a:rPr>
              <a:t>Provide a safe haven for students, as their home-away-from-home</a:t>
            </a:r>
          </a:p>
          <a:p>
            <a:pPr marL="274320" lvl="1"/>
            <a:endParaRPr lang="en-US" dirty="0">
              <a:latin typeface="Chalkduster"/>
            </a:endParaRPr>
          </a:p>
          <a:p>
            <a:pPr marL="274320" lvl="1"/>
            <a:r>
              <a:rPr lang="en-US" dirty="0" smtClean="0">
                <a:latin typeface="Chalkduster"/>
              </a:rPr>
              <a:t>Discuss themes that are relevant to their lives in order to develop the whole child: bullying, growing up, leadership and organization, community, service, self-advocacy, self-esteem, accountability etc.</a:t>
            </a:r>
          </a:p>
          <a:p>
            <a:pPr marL="274320" lvl="1"/>
            <a:endParaRPr lang="en-US" dirty="0" smtClean="0">
              <a:latin typeface="Chalkduster"/>
            </a:endParaRPr>
          </a:p>
          <a:p>
            <a:pPr marL="274320" lvl="1"/>
            <a:r>
              <a:rPr lang="en-US" dirty="0" smtClean="0">
                <a:solidFill>
                  <a:srgbClr val="A0D381"/>
                </a:solidFill>
                <a:latin typeface="Chalkduster"/>
              </a:rPr>
              <a:t>School-wide theme: Choose Kindness</a:t>
            </a:r>
          </a:p>
          <a:p>
            <a:pPr marL="274320" lvl="1"/>
            <a:endParaRPr lang="en-US" dirty="0" smtClean="0">
              <a:latin typeface="Chalkduster"/>
            </a:endParaRPr>
          </a:p>
        </p:txBody>
      </p:sp>
    </p:spTree>
    <p:extLst>
      <p:ext uri="{BB962C8B-B14F-4D97-AF65-F5344CB8AC3E}">
        <p14:creationId xmlns:p14="http://schemas.microsoft.com/office/powerpoint/2010/main" val="9863858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936626" y="1301751"/>
            <a:ext cx="7445376" cy="492125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0752" y="1301751"/>
            <a:ext cx="7461250" cy="492125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800" dirty="0" smtClean="0">
              <a:latin typeface="Chalkduster"/>
            </a:endParaRPr>
          </a:p>
          <a:p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halkduster"/>
              </a:rPr>
              <a:t>Relationships</a:t>
            </a:r>
            <a:r>
              <a:rPr lang="en-US" sz="2400" dirty="0" smtClean="0">
                <a:latin typeface="Chalkduster"/>
              </a:rPr>
              <a:t>: Student to teacher, student to self, and student to peer</a:t>
            </a:r>
          </a:p>
          <a:p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halkduster"/>
              </a:rPr>
              <a:t>Responsibility</a:t>
            </a:r>
            <a:r>
              <a:rPr lang="en-US" dirty="0" smtClean="0">
                <a:latin typeface="Chalkduster"/>
              </a:rPr>
              <a:t>: Service, celebrations, classroom jobs and roles</a:t>
            </a:r>
          </a:p>
          <a:p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halkduster"/>
              </a:rPr>
              <a:t>Resilience</a:t>
            </a:r>
            <a:r>
              <a:rPr lang="en-US" sz="2400" dirty="0" smtClean="0">
                <a:latin typeface="Chalkduster"/>
              </a:rPr>
              <a:t>: Provide support for successes and failures</a:t>
            </a:r>
          </a:p>
          <a:p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halkduster"/>
              </a:rPr>
              <a:t>Reflection</a:t>
            </a:r>
            <a:r>
              <a:rPr lang="en-US" dirty="0" smtClean="0">
                <a:latin typeface="Chalkduster"/>
              </a:rPr>
              <a:t>: Discussion and written pieces</a:t>
            </a:r>
            <a:endParaRPr lang="en-US" sz="2400" dirty="0" smtClean="0">
              <a:latin typeface="Chalkduster"/>
            </a:endParaRPr>
          </a:p>
          <a:p>
            <a:pPr marL="685800" lvl="2" indent="0">
              <a:buNone/>
            </a:pPr>
            <a:endParaRPr lang="en-US" sz="2600" dirty="0" smtClean="0">
              <a:latin typeface="Chalkduster"/>
            </a:endParaRPr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50425" y="817582"/>
            <a:ext cx="7807306" cy="1202485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halkduster"/>
              </a:rPr>
              <a:t>Advisory Goals…</a:t>
            </a:r>
            <a:endParaRPr lang="en-US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halkduster"/>
            </a:endParaRPr>
          </a:p>
        </p:txBody>
      </p:sp>
    </p:spTree>
    <p:extLst>
      <p:ext uri="{BB962C8B-B14F-4D97-AF65-F5344CB8AC3E}">
        <p14:creationId xmlns:p14="http://schemas.microsoft.com/office/powerpoint/2010/main" val="6800534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936626" y="1301751"/>
            <a:ext cx="7445376" cy="492125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6626" y="1936750"/>
            <a:ext cx="7461250" cy="492125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800" dirty="0" smtClean="0">
              <a:latin typeface="Chalkduster"/>
            </a:endParaRPr>
          </a:p>
          <a:p>
            <a:r>
              <a:rPr lang="en-US" sz="2400" dirty="0" smtClean="0">
                <a:latin typeface="Chalkduster"/>
              </a:rPr>
              <a:t>Goal Setting (picture frames and conferences)</a:t>
            </a:r>
          </a:p>
          <a:p>
            <a:r>
              <a:rPr lang="en-US" dirty="0" smtClean="0">
                <a:latin typeface="Chalkduster"/>
              </a:rPr>
              <a:t>Field Trips</a:t>
            </a:r>
          </a:p>
          <a:p>
            <a:r>
              <a:rPr lang="en-US" dirty="0" smtClean="0">
                <a:latin typeface="Chalkduster"/>
              </a:rPr>
              <a:t>School and Winnetka/Chicago C</a:t>
            </a:r>
            <a:r>
              <a:rPr lang="en-US" sz="2400" dirty="0" smtClean="0">
                <a:latin typeface="Chalkduster"/>
              </a:rPr>
              <a:t>ommunity service</a:t>
            </a:r>
          </a:p>
          <a:p>
            <a:r>
              <a:rPr lang="en-US" dirty="0" smtClean="0">
                <a:latin typeface="Chalkduster"/>
              </a:rPr>
              <a:t>Team building activities</a:t>
            </a:r>
            <a:endParaRPr lang="en-US" sz="2400" dirty="0" smtClean="0">
              <a:latin typeface="Chalkduster"/>
            </a:endParaRPr>
          </a:p>
          <a:p>
            <a:pPr marL="685800" lvl="2" indent="0">
              <a:buNone/>
            </a:pPr>
            <a:endParaRPr lang="en-US" sz="2600" dirty="0" smtClean="0">
              <a:latin typeface="Chalkduster"/>
            </a:endParaRPr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50425" y="817582"/>
            <a:ext cx="7807306" cy="1202485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halkduster"/>
              </a:rPr>
              <a:t>Advisory Activities…</a:t>
            </a:r>
            <a:endParaRPr lang="en-US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halkduster"/>
            </a:endParaRPr>
          </a:p>
        </p:txBody>
      </p:sp>
    </p:spTree>
    <p:extLst>
      <p:ext uri="{BB962C8B-B14F-4D97-AF65-F5344CB8AC3E}">
        <p14:creationId xmlns:p14="http://schemas.microsoft.com/office/powerpoint/2010/main" val="42809011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6626" y="1247604"/>
            <a:ext cx="5241898" cy="492125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endParaRPr lang="en-US" sz="2800" dirty="0" smtClean="0">
              <a:latin typeface="Chalkduster"/>
            </a:endParaRPr>
          </a:p>
          <a:p>
            <a:r>
              <a:rPr lang="en-US" sz="2400" dirty="0" smtClean="0">
                <a:latin typeface="Chalkduster"/>
              </a:rPr>
              <a:t>Morning block snack</a:t>
            </a:r>
          </a:p>
          <a:p>
            <a:pPr lvl="1"/>
            <a:r>
              <a:rPr lang="en-US" sz="2200" dirty="0" smtClean="0">
                <a:solidFill>
                  <a:srgbClr val="FF0000"/>
                </a:solidFill>
                <a:latin typeface="Chalkduster"/>
              </a:rPr>
              <a:t>Healthy (fruit, veggies, etc.)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  <a:latin typeface="Chalkduster"/>
              </a:rPr>
              <a:t>Small and packaged</a:t>
            </a:r>
          </a:p>
          <a:p>
            <a:pPr lvl="1"/>
            <a:r>
              <a:rPr lang="en-US" sz="2200" dirty="0" smtClean="0">
                <a:solidFill>
                  <a:srgbClr val="FF0000"/>
                </a:solidFill>
                <a:latin typeface="Chalkduster"/>
              </a:rPr>
              <a:t>Easy to clean up</a:t>
            </a:r>
          </a:p>
          <a:p>
            <a:r>
              <a:rPr lang="en-US" dirty="0" smtClean="0">
                <a:latin typeface="Chalkduster"/>
              </a:rPr>
              <a:t>Birthday Treats</a:t>
            </a:r>
          </a:p>
          <a:p>
            <a:pPr lvl="1"/>
            <a:r>
              <a:rPr lang="en-US" sz="2200" dirty="0" smtClean="0">
                <a:solidFill>
                  <a:srgbClr val="FF0000"/>
                </a:solidFill>
                <a:latin typeface="Chalkduster"/>
              </a:rPr>
              <a:t>Store bought with nutritional content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  <a:latin typeface="Chalkduster"/>
              </a:rPr>
              <a:t>Nut-free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  <a:latin typeface="Chalkduster"/>
              </a:rPr>
              <a:t>Packaged and easy to pass out (i.e. no sundae bar please!) </a:t>
            </a:r>
            <a:endParaRPr lang="en-US" dirty="0" smtClean="0">
              <a:solidFill>
                <a:srgbClr val="FF0000"/>
              </a:solidFill>
              <a:latin typeface="Chalkduster"/>
            </a:endParaRPr>
          </a:p>
          <a:p>
            <a:pPr lvl="1"/>
            <a:r>
              <a:rPr lang="en-US" dirty="0" smtClean="0">
                <a:solidFill>
                  <a:srgbClr val="FF0000"/>
                </a:solidFill>
                <a:latin typeface="Chalkduster"/>
              </a:rPr>
              <a:t>If it requires utensils, please bring them in!</a:t>
            </a:r>
            <a:endParaRPr lang="en-US" dirty="0" smtClean="0">
              <a:solidFill>
                <a:srgbClr val="FF0000"/>
              </a:solidFill>
              <a:latin typeface="Chalkduster"/>
            </a:endParaRPr>
          </a:p>
          <a:p>
            <a:pPr lvl="1"/>
            <a:endParaRPr lang="en-US" sz="2200" dirty="0" smtClean="0">
              <a:latin typeface="Chalkduster"/>
            </a:endParaRPr>
          </a:p>
          <a:p>
            <a:pPr marL="685800" lvl="2" indent="0">
              <a:buNone/>
            </a:pPr>
            <a:endParaRPr lang="en-US" sz="2600" dirty="0" smtClean="0">
              <a:latin typeface="Chalkduster"/>
            </a:endParaRPr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50425" y="646361"/>
            <a:ext cx="7807306" cy="1202485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halkduster"/>
              </a:rPr>
              <a:t>Snacks &amp; Birthday Treats </a:t>
            </a:r>
            <a:endParaRPr lang="en-US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halkduster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5033">
            <a:off x="5952727" y="1963144"/>
            <a:ext cx="2349500" cy="2286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2371" y="4658661"/>
            <a:ext cx="2336800" cy="14478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8324845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3865" y="960175"/>
            <a:ext cx="4618983" cy="2028251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halkduster"/>
                <a:cs typeface="Chalkduster"/>
              </a:rPr>
              <a:t>Oh Snap! Take a picture and save this…</a:t>
            </a:r>
            <a:endParaRPr lang="en-US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halkduster"/>
              <a:cs typeface="Chalkduster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282" y="2430525"/>
            <a:ext cx="7353701" cy="4036531"/>
          </a:xfrm>
        </p:spPr>
        <p:txBody>
          <a:bodyPr>
            <a:normAutofit/>
          </a:bodyPr>
          <a:lstStyle/>
          <a:p>
            <a:pPr marL="548640" lvl="2"/>
            <a:endParaRPr lang="en-US" sz="1600" dirty="0">
              <a:latin typeface="Chalkduster"/>
            </a:endParaRPr>
          </a:p>
          <a:p>
            <a:pPr marL="548640" lvl="2"/>
            <a:r>
              <a:rPr lang="en-US" sz="2400" dirty="0" smtClean="0">
                <a:latin typeface="Chalkduster"/>
              </a:rPr>
              <a:t>Email*:</a:t>
            </a:r>
            <a:r>
              <a:rPr lang="en-US" sz="2400" dirty="0" smtClean="0">
                <a:latin typeface="Chalkduster"/>
                <a:hlinkClick r:id="rId2"/>
              </a:rPr>
              <a:t>daniellechamoun</a:t>
            </a:r>
            <a:r>
              <a:rPr lang="en-US" sz="2400" dirty="0">
                <a:latin typeface="Chalkduster"/>
                <a:hlinkClick r:id="rId2"/>
              </a:rPr>
              <a:t>@winnetka36.org</a:t>
            </a:r>
            <a:endParaRPr lang="en-US" sz="2400" dirty="0">
              <a:latin typeface="Chalkduster"/>
            </a:endParaRPr>
          </a:p>
          <a:p>
            <a:pPr marL="320040" lvl="2" indent="0">
              <a:buNone/>
            </a:pPr>
            <a:endParaRPr lang="en-US" sz="1400" dirty="0">
              <a:latin typeface="Chalkduster"/>
            </a:endParaRPr>
          </a:p>
          <a:p>
            <a:pPr marL="548640" lvl="2"/>
            <a:r>
              <a:rPr lang="en-US" sz="2400" dirty="0">
                <a:latin typeface="Chalkduster"/>
              </a:rPr>
              <a:t>Websites:				</a:t>
            </a:r>
          </a:p>
          <a:p>
            <a:pPr marL="914400" lvl="3"/>
            <a:r>
              <a:rPr lang="en-US" sz="2500" dirty="0" smtClean="0">
                <a:latin typeface="Chalkduster"/>
                <a:hlinkClick r:id="rId3"/>
              </a:rPr>
              <a:t>www.MissChamoun.weebly.com</a:t>
            </a:r>
            <a:r>
              <a:rPr lang="en-US" sz="2500" dirty="0" smtClean="0">
                <a:latin typeface="Chalkduster"/>
              </a:rPr>
              <a:t> </a:t>
            </a:r>
            <a:endParaRPr lang="en-US" sz="2500" dirty="0">
              <a:latin typeface="Chalkduster"/>
            </a:endParaRPr>
          </a:p>
          <a:p>
            <a:pPr marL="0" indent="0">
              <a:buNone/>
            </a:pPr>
            <a:r>
              <a:rPr lang="en-US" sz="3200" i="1" dirty="0" smtClean="0">
                <a:latin typeface="Squiggly Asta"/>
                <a:cs typeface="Squiggly Asta"/>
              </a:rPr>
              <a:t>*Unavailable during Class time, after 7PM, and weekends. Emergencies during the day, please call the office.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3108" y="420065"/>
            <a:ext cx="3361817" cy="2409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37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57598" y="594131"/>
            <a:ext cx="7587610" cy="1202485"/>
          </a:xfrm>
          <a:prstGeom prst="rect">
            <a:avLst/>
          </a:prstGeom>
        </p:spPr>
        <p:txBody>
          <a:bodyPr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halkduster"/>
                <a:cs typeface="Chalkduster"/>
              </a:rPr>
              <a:t>Helpful Links on Website</a:t>
            </a:r>
            <a:endParaRPr lang="en-US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halkduster"/>
              <a:cs typeface="Chalkduster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47800"/>
            <a:ext cx="9144000" cy="3951546"/>
          </a:xfrm>
          <a:prstGeom prst="rect">
            <a:avLst/>
          </a:prstGeom>
        </p:spPr>
      </p:pic>
      <p:sp>
        <p:nvSpPr>
          <p:cNvPr id="24" name="Oval 23"/>
          <p:cNvSpPr/>
          <p:nvPr/>
        </p:nvSpPr>
        <p:spPr>
          <a:xfrm>
            <a:off x="6393900" y="3128854"/>
            <a:ext cx="1647115" cy="502993"/>
          </a:xfrm>
          <a:prstGeom prst="ellipse">
            <a:avLst/>
          </a:prstGeom>
          <a:noFill/>
          <a:ln w="76200" cmpd="sng">
            <a:solidFill>
              <a:srgbClr val="AA2B1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809998" y="5492774"/>
            <a:ext cx="7587610" cy="1202485"/>
          </a:xfrm>
          <a:prstGeom prst="rect">
            <a:avLst/>
          </a:prstGeom>
        </p:spPr>
        <p:txBody>
          <a:bodyPr>
            <a:normAutofit fontScale="975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5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halkduster"/>
                <a:cs typeface="Chalkduster"/>
                <a:hlinkClick r:id="rId3"/>
              </a:rPr>
              <a:t>www.MissChamoun.weebly.com</a:t>
            </a:r>
            <a:endParaRPr lang="en-US" sz="35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halkduster"/>
              <a:cs typeface="Chalkduster"/>
            </a:endParaRPr>
          </a:p>
        </p:txBody>
      </p:sp>
    </p:spTree>
    <p:extLst>
      <p:ext uri="{BB962C8B-B14F-4D97-AF65-F5344CB8AC3E}">
        <p14:creationId xmlns:p14="http://schemas.microsoft.com/office/powerpoint/2010/main" val="136115411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Pushpin.thmx</Template>
  <TotalTime>696</TotalTime>
  <Words>354</Words>
  <Application>Microsoft Macintosh PowerPoint</Application>
  <PresentationFormat>On-screen Show (4:3)</PresentationFormat>
  <Paragraphs>58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Pushpin</vt:lpstr>
      <vt:lpstr>Welcome  to Miss Chamoun’s (Sha-mone ) Advisory!</vt:lpstr>
      <vt:lpstr>  Room Parent    Sally Veenstra {Jack Veenstra’s mom}</vt:lpstr>
      <vt:lpstr>About Me</vt:lpstr>
      <vt:lpstr>As the Advisor…</vt:lpstr>
      <vt:lpstr>Advisory Goals…</vt:lpstr>
      <vt:lpstr>Advisory Activities…</vt:lpstr>
      <vt:lpstr>Snacks &amp; Birthday Treats </vt:lpstr>
      <vt:lpstr>Oh Snap! Take a picture and save this…</vt:lpstr>
      <vt:lpstr>PowerPoint Presentation</vt:lpstr>
      <vt:lpstr>Parent Activity</vt:lpstr>
      <vt:lpstr>And now a word from your children….</vt:lpstr>
    </vt:vector>
  </TitlesOfParts>
  <Company>District 39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 7th Grade Parents  To WJHS!</dc:title>
  <dc:creator>Wilmette District 39</dc:creator>
  <cp:lastModifiedBy>Danielle Chamoun</cp:lastModifiedBy>
  <cp:revision>83</cp:revision>
  <cp:lastPrinted>2011-09-20T17:26:13Z</cp:lastPrinted>
  <dcterms:created xsi:type="dcterms:W3CDTF">2011-09-16T15:26:13Z</dcterms:created>
  <dcterms:modified xsi:type="dcterms:W3CDTF">2014-08-28T16:56:53Z</dcterms:modified>
</cp:coreProperties>
</file>