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22"/>
  </p:handoutMasterIdLst>
  <p:sldIdLst>
    <p:sldId id="256" r:id="rId2"/>
    <p:sldId id="257" r:id="rId3"/>
    <p:sldId id="259" r:id="rId4"/>
    <p:sldId id="260" r:id="rId5"/>
    <p:sldId id="262" r:id="rId6"/>
    <p:sldId id="292" r:id="rId7"/>
    <p:sldId id="291" r:id="rId8"/>
    <p:sldId id="263" r:id="rId9"/>
    <p:sldId id="287" r:id="rId10"/>
    <p:sldId id="264" r:id="rId11"/>
    <p:sldId id="265" r:id="rId12"/>
    <p:sldId id="290" r:id="rId13"/>
    <p:sldId id="293" r:id="rId14"/>
    <p:sldId id="266" r:id="rId15"/>
    <p:sldId id="288" r:id="rId16"/>
    <p:sldId id="267" r:id="rId17"/>
    <p:sldId id="268" r:id="rId18"/>
    <p:sldId id="269" r:id="rId19"/>
    <p:sldId id="289" r:id="rId20"/>
    <p:sldId id="270"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clrMode="bw"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38" autoAdjust="0"/>
    <p:restoredTop sz="92525" autoAdjust="0"/>
  </p:normalViewPr>
  <p:slideViewPr>
    <p:cSldViewPr snapToGrid="0" snapToObjects="1">
      <p:cViewPr varScale="1">
        <p:scale>
          <a:sx n="62" d="100"/>
          <a:sy n="62" d="100"/>
        </p:scale>
        <p:origin x="-132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C557B43-E5BD-5845-8D17-88E028335E26}" type="datetimeFigureOut">
              <a:rPr lang="en-US" smtClean="0"/>
              <a:t>11/5/14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BAA9BDC-7F30-8F47-B315-3F39CC102CAD}" type="slidenum">
              <a:rPr lang="en-US" smtClean="0"/>
              <a:t>‹#›</a:t>
            </a:fld>
            <a:endParaRPr lang="en-US"/>
          </a:p>
        </p:txBody>
      </p:sp>
    </p:spTree>
    <p:extLst>
      <p:ext uri="{BB962C8B-B14F-4D97-AF65-F5344CB8AC3E}">
        <p14:creationId xmlns:p14="http://schemas.microsoft.com/office/powerpoint/2010/main" val="289770632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774256-5FBC-7745-9ED4-225F8E8EA06D}" type="datetimeFigureOut">
              <a:rPr lang="en-US" smtClean="0"/>
              <a:pPr/>
              <a:t>11/5/14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F267BA-F154-1846-9D8F-98ABD880FE5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774256-5FBC-7745-9ED4-225F8E8EA06D}" type="datetimeFigureOut">
              <a:rPr lang="en-US" smtClean="0"/>
              <a:pPr/>
              <a:t>11/5/14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F267BA-F154-1846-9D8F-98ABD880FE5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774256-5FBC-7745-9ED4-225F8E8EA06D}" type="datetimeFigureOut">
              <a:rPr lang="en-US" smtClean="0"/>
              <a:pPr/>
              <a:t>11/5/14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F267BA-F154-1846-9D8F-98ABD880FE5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774256-5FBC-7745-9ED4-225F8E8EA06D}" type="datetimeFigureOut">
              <a:rPr lang="en-US" smtClean="0"/>
              <a:pPr/>
              <a:t>11/5/14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F267BA-F154-1846-9D8F-98ABD880FE5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774256-5FBC-7745-9ED4-225F8E8EA06D}" type="datetimeFigureOut">
              <a:rPr lang="en-US" smtClean="0"/>
              <a:pPr/>
              <a:t>11/5/14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F267BA-F154-1846-9D8F-98ABD880FE5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774256-5FBC-7745-9ED4-225F8E8EA06D}" type="datetimeFigureOut">
              <a:rPr lang="en-US" smtClean="0"/>
              <a:pPr/>
              <a:t>11/5/14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F267BA-F154-1846-9D8F-98ABD880FE5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774256-5FBC-7745-9ED4-225F8E8EA06D}" type="datetimeFigureOut">
              <a:rPr lang="en-US" smtClean="0"/>
              <a:pPr/>
              <a:t>11/5/14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F267BA-F154-1846-9D8F-98ABD880FE5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774256-5FBC-7745-9ED4-225F8E8EA06D}" type="datetimeFigureOut">
              <a:rPr lang="en-US" smtClean="0"/>
              <a:pPr/>
              <a:t>11/5/14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F267BA-F154-1846-9D8F-98ABD880FE5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774256-5FBC-7745-9ED4-225F8E8EA06D}" type="datetimeFigureOut">
              <a:rPr lang="en-US" smtClean="0"/>
              <a:pPr/>
              <a:t>11/5/14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F267BA-F154-1846-9D8F-98ABD880FE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774256-5FBC-7745-9ED4-225F8E8EA06D}" type="datetimeFigureOut">
              <a:rPr lang="en-US" smtClean="0"/>
              <a:pPr/>
              <a:t>11/5/14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F267BA-F154-1846-9D8F-98ABD880FE5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774256-5FBC-7745-9ED4-225F8E8EA06D}" type="datetimeFigureOut">
              <a:rPr lang="en-US" smtClean="0"/>
              <a:pPr/>
              <a:t>11/5/14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F267BA-F154-1846-9D8F-98ABD880FE5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
              <a:schemeClr val="accent3">
                <a:lumMod val="75000"/>
              </a:schemeClr>
            </a:gs>
            <a:gs pos="100000">
              <a:srgbClr val="000000"/>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774256-5FBC-7745-9ED4-225F8E8EA06D}" type="datetimeFigureOut">
              <a:rPr lang="en-US" smtClean="0"/>
              <a:pPr/>
              <a:t>11/5/14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F267BA-F154-1846-9D8F-98ABD880FE5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5715" y="2666591"/>
            <a:ext cx="7772400" cy="1470025"/>
          </a:xfrm>
        </p:spPr>
        <p:txBody>
          <a:bodyPr>
            <a:noAutofit/>
          </a:bodyPr>
          <a:lstStyle/>
          <a:p>
            <a:r>
              <a:rPr lang="en-US" dirty="0" smtClean="0">
                <a:solidFill>
                  <a:schemeClr val="bg1"/>
                </a:solidFill>
              </a:rPr>
              <a:t>Independent Clauses and  Dependent Clauses</a:t>
            </a:r>
            <a:endParaRPr lang="en-US"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FF"/>
                </a:solidFill>
              </a:rPr>
              <a:t>So Then How Do You Punctuate?</a:t>
            </a:r>
            <a:endParaRPr lang="en-US" dirty="0">
              <a:solidFill>
                <a:srgbClr val="FFFFFF"/>
              </a:solidFill>
            </a:endParaRPr>
          </a:p>
        </p:txBody>
      </p:sp>
      <p:sp>
        <p:nvSpPr>
          <p:cNvPr id="3" name="Content Placeholder 2"/>
          <p:cNvSpPr>
            <a:spLocks noGrp="1"/>
          </p:cNvSpPr>
          <p:nvPr>
            <p:ph idx="1"/>
          </p:nvPr>
        </p:nvSpPr>
        <p:spPr>
          <a:xfrm>
            <a:off x="457200" y="1417638"/>
            <a:ext cx="8229600" cy="4708525"/>
          </a:xfrm>
        </p:spPr>
        <p:txBody>
          <a:bodyPr>
            <a:normAutofit fontScale="92500" lnSpcReduction="10000"/>
          </a:bodyPr>
          <a:lstStyle/>
          <a:p>
            <a:pPr algn="ctr">
              <a:buNone/>
            </a:pPr>
            <a:r>
              <a:rPr lang="en-US" b="1" dirty="0" smtClean="0">
                <a:solidFill>
                  <a:srgbClr val="FFFFFF"/>
                </a:solidFill>
              </a:rPr>
              <a:t>Sentences </a:t>
            </a:r>
            <a:r>
              <a:rPr lang="en-US" b="1" u="sng" dirty="0" smtClean="0">
                <a:solidFill>
                  <a:srgbClr val="FFFFFF"/>
                </a:solidFill>
              </a:rPr>
              <a:t>Beginning</a:t>
            </a:r>
            <a:r>
              <a:rPr lang="en-US" b="1" dirty="0" smtClean="0">
                <a:solidFill>
                  <a:srgbClr val="FFFFFF"/>
                </a:solidFill>
              </a:rPr>
              <a:t> With Dependent Clauses</a:t>
            </a:r>
          </a:p>
          <a:p>
            <a:pPr marL="514350" indent="-514350" algn="ctr">
              <a:buNone/>
            </a:pPr>
            <a:r>
              <a:rPr lang="en-US" dirty="0" smtClean="0">
                <a:solidFill>
                  <a:srgbClr val="FFFFFF"/>
                </a:solidFill>
              </a:rPr>
              <a:t>A dependent clause can be made into a complete</a:t>
            </a:r>
          </a:p>
          <a:p>
            <a:pPr marL="514350" indent="-514350" algn="ctr">
              <a:buNone/>
            </a:pPr>
            <a:r>
              <a:rPr lang="en-US" dirty="0" smtClean="0">
                <a:solidFill>
                  <a:srgbClr val="FFFFFF"/>
                </a:solidFill>
              </a:rPr>
              <a:t>idea if it is placed </a:t>
            </a:r>
            <a:r>
              <a:rPr lang="en-US" i="1" dirty="0" smtClean="0">
                <a:solidFill>
                  <a:srgbClr val="FFFFFF"/>
                </a:solidFill>
              </a:rPr>
              <a:t>before</a:t>
            </a:r>
            <a:r>
              <a:rPr lang="en-US" dirty="0" smtClean="0">
                <a:solidFill>
                  <a:srgbClr val="FFFFFF"/>
                </a:solidFill>
              </a:rPr>
              <a:t> an independent clause. </a:t>
            </a:r>
          </a:p>
          <a:p>
            <a:pPr marL="514350" indent="-514350" algn="ctr">
              <a:buNone/>
            </a:pPr>
            <a:r>
              <a:rPr lang="en-US" dirty="0" smtClean="0">
                <a:solidFill>
                  <a:srgbClr val="FFFFFF"/>
                </a:solidFill>
              </a:rPr>
              <a:t>A comma comes directly after a dependent clause</a:t>
            </a:r>
          </a:p>
          <a:p>
            <a:pPr marL="514350" indent="-514350" algn="ctr">
              <a:buNone/>
            </a:pPr>
            <a:r>
              <a:rPr lang="en-US" dirty="0" smtClean="0">
                <a:solidFill>
                  <a:srgbClr val="FFFFFF"/>
                </a:solidFill>
              </a:rPr>
              <a:t>that comes before an independent clause. </a:t>
            </a:r>
          </a:p>
          <a:p>
            <a:pPr marL="514350" indent="-514350" algn="ctr">
              <a:buNone/>
            </a:pPr>
            <a:endParaRPr lang="en-US" dirty="0" smtClean="0">
              <a:solidFill>
                <a:srgbClr val="FFFFFF"/>
              </a:solidFill>
            </a:endParaRPr>
          </a:p>
          <a:p>
            <a:pPr marL="514350" indent="-514350" algn="ctr">
              <a:buNone/>
            </a:pPr>
            <a:r>
              <a:rPr lang="en-US" dirty="0" smtClean="0">
                <a:solidFill>
                  <a:srgbClr val="FFFFFF"/>
                </a:solidFill>
              </a:rPr>
              <a:t>Example:</a:t>
            </a:r>
            <a:endParaRPr lang="en-US" sz="1405" dirty="0" smtClean="0">
              <a:solidFill>
                <a:srgbClr val="FFFFFF"/>
              </a:solidFill>
            </a:endParaRPr>
          </a:p>
          <a:p>
            <a:pPr marL="514350" indent="-514350" algn="ctr">
              <a:buNone/>
            </a:pPr>
            <a:r>
              <a:rPr lang="en-US" dirty="0" smtClean="0">
                <a:solidFill>
                  <a:srgbClr val="FFFFFF"/>
                </a:solidFill>
              </a:rPr>
              <a:t>While Jim studied in the café for his chemistry quiz, Kathy broke into his car.</a:t>
            </a:r>
          </a:p>
          <a:p>
            <a:pPr algn="ctr">
              <a:buNone/>
            </a:pPr>
            <a:endParaRPr lang="en-US" b="1"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FF"/>
                </a:solidFill>
              </a:rPr>
              <a:t>So Then How Do You Punctuate?</a:t>
            </a:r>
            <a:endParaRPr lang="en-US" dirty="0">
              <a:solidFill>
                <a:srgbClr val="FFFFFF"/>
              </a:solidFill>
            </a:endParaRPr>
          </a:p>
        </p:txBody>
      </p:sp>
      <p:sp>
        <p:nvSpPr>
          <p:cNvPr id="3" name="Content Placeholder 2"/>
          <p:cNvSpPr>
            <a:spLocks noGrp="1"/>
          </p:cNvSpPr>
          <p:nvPr>
            <p:ph idx="1"/>
          </p:nvPr>
        </p:nvSpPr>
        <p:spPr>
          <a:xfrm>
            <a:off x="457200" y="1417638"/>
            <a:ext cx="8229600" cy="4708525"/>
          </a:xfrm>
        </p:spPr>
        <p:txBody>
          <a:bodyPr>
            <a:normAutofit fontScale="92500" lnSpcReduction="10000"/>
          </a:bodyPr>
          <a:lstStyle/>
          <a:p>
            <a:pPr algn="ctr">
              <a:buNone/>
            </a:pPr>
            <a:r>
              <a:rPr lang="en-US" b="1" dirty="0" smtClean="0">
                <a:solidFill>
                  <a:srgbClr val="FFFFFF"/>
                </a:solidFill>
              </a:rPr>
              <a:t>Sentences </a:t>
            </a:r>
            <a:r>
              <a:rPr lang="en-US" b="1" u="sng" dirty="0" smtClean="0">
                <a:solidFill>
                  <a:srgbClr val="FFFFFF"/>
                </a:solidFill>
              </a:rPr>
              <a:t>Ending</a:t>
            </a:r>
            <a:r>
              <a:rPr lang="en-US" b="1" dirty="0" smtClean="0">
                <a:solidFill>
                  <a:srgbClr val="FFFFFF"/>
                </a:solidFill>
              </a:rPr>
              <a:t> With Dependent Clauses</a:t>
            </a:r>
          </a:p>
          <a:p>
            <a:pPr marL="514350" indent="-514350" algn="ctr">
              <a:buNone/>
            </a:pPr>
            <a:r>
              <a:rPr lang="en-US" b="1" dirty="0" smtClean="0"/>
              <a:t> </a:t>
            </a:r>
            <a:r>
              <a:rPr lang="en-US" dirty="0" smtClean="0">
                <a:solidFill>
                  <a:srgbClr val="FFFFFF"/>
                </a:solidFill>
              </a:rPr>
              <a:t>A dependent clause can also be made into</a:t>
            </a:r>
            <a:r>
              <a:rPr lang="en-US" b="1" dirty="0" smtClean="0">
                <a:solidFill>
                  <a:srgbClr val="FFFFFF"/>
                </a:solidFill>
              </a:rPr>
              <a:t> </a:t>
            </a:r>
            <a:r>
              <a:rPr lang="en-US" dirty="0" smtClean="0">
                <a:solidFill>
                  <a:srgbClr val="FFFFFF"/>
                </a:solidFill>
              </a:rPr>
              <a:t>a complete idea if it is placed </a:t>
            </a:r>
            <a:r>
              <a:rPr lang="en-US" i="1" dirty="0" smtClean="0">
                <a:solidFill>
                  <a:srgbClr val="FFFFFF"/>
                </a:solidFill>
              </a:rPr>
              <a:t>after </a:t>
            </a:r>
            <a:r>
              <a:rPr lang="en-US" dirty="0" smtClean="0">
                <a:solidFill>
                  <a:srgbClr val="FFFFFF"/>
                </a:solidFill>
              </a:rPr>
              <a:t>an independent clause.  When a dependent clause comes directly after an independent clause, no comma is necessary.</a:t>
            </a:r>
          </a:p>
          <a:p>
            <a:pPr marL="514350" indent="-514350" algn="ctr">
              <a:buNone/>
            </a:pPr>
            <a:endParaRPr lang="en-US" dirty="0" smtClean="0">
              <a:solidFill>
                <a:srgbClr val="FFFFFF"/>
              </a:solidFill>
            </a:endParaRPr>
          </a:p>
          <a:p>
            <a:pPr marL="514350" indent="-514350" algn="ctr">
              <a:buNone/>
            </a:pPr>
            <a:r>
              <a:rPr lang="en-US" b="1" dirty="0" smtClean="0">
                <a:solidFill>
                  <a:srgbClr val="FFFFFF"/>
                </a:solidFill>
              </a:rPr>
              <a:t>Example:</a:t>
            </a:r>
            <a:endParaRPr lang="en-US" sz="1405" b="1" dirty="0" smtClean="0">
              <a:solidFill>
                <a:srgbClr val="FFFFFF"/>
              </a:solidFill>
            </a:endParaRPr>
          </a:p>
          <a:p>
            <a:pPr marL="514350" indent="-514350" algn="ctr">
              <a:buNone/>
            </a:pPr>
            <a:r>
              <a:rPr lang="en-US" dirty="0" smtClean="0">
                <a:solidFill>
                  <a:srgbClr val="FFFFFF"/>
                </a:solidFill>
              </a:rPr>
              <a:t>Kathy broke into Jim’s car while he studied in the café for his chemistry quiz. </a:t>
            </a:r>
          </a:p>
          <a:p>
            <a:pPr algn="ctr">
              <a:buNone/>
            </a:pPr>
            <a:endParaRPr lang="en-US" b="1"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Basic Formulas for Punctuating</a:t>
            </a:r>
            <a:endParaRPr lang="en-US" dirty="0">
              <a:solidFill>
                <a:schemeClr val="bg1"/>
              </a:solidFill>
            </a:endParaRPr>
          </a:p>
        </p:txBody>
      </p:sp>
      <p:sp>
        <p:nvSpPr>
          <p:cNvPr id="3" name="Content Placeholder 2"/>
          <p:cNvSpPr>
            <a:spLocks noGrp="1"/>
          </p:cNvSpPr>
          <p:nvPr>
            <p:ph idx="1"/>
          </p:nvPr>
        </p:nvSpPr>
        <p:spPr>
          <a:xfrm>
            <a:off x="457200" y="1417637"/>
            <a:ext cx="8229600" cy="5158667"/>
          </a:xfrm>
        </p:spPr>
        <p:txBody>
          <a:bodyPr>
            <a:normAutofit fontScale="92500" lnSpcReduction="20000"/>
          </a:bodyPr>
          <a:lstStyle/>
          <a:p>
            <a:r>
              <a:rPr lang="en-US" b="1" u="sng" dirty="0" smtClean="0">
                <a:solidFill>
                  <a:srgbClr val="FFFF00"/>
                </a:solidFill>
              </a:rPr>
              <a:t>DC, IC. </a:t>
            </a:r>
            <a:r>
              <a:rPr lang="en-US" dirty="0" smtClean="0">
                <a:solidFill>
                  <a:srgbClr val="FFFFFF"/>
                </a:solidFill>
              </a:rPr>
              <a:t>(Dependent clause COMMA independent clause PERIOD)</a:t>
            </a:r>
          </a:p>
          <a:p>
            <a:r>
              <a:rPr lang="en-US" b="1" u="sng" dirty="0" smtClean="0">
                <a:solidFill>
                  <a:srgbClr val="FFFF00"/>
                </a:solidFill>
              </a:rPr>
              <a:t>IC, FANBOYS IC. </a:t>
            </a:r>
            <a:r>
              <a:rPr lang="en-US" dirty="0" smtClean="0">
                <a:solidFill>
                  <a:srgbClr val="FFFFFF"/>
                </a:solidFill>
              </a:rPr>
              <a:t>(Independent clause COMMA a </a:t>
            </a:r>
            <a:r>
              <a:rPr lang="en-US" dirty="0" err="1" smtClean="0">
                <a:solidFill>
                  <a:srgbClr val="FFFFFF"/>
                </a:solidFill>
              </a:rPr>
              <a:t>Fanboy</a:t>
            </a:r>
            <a:r>
              <a:rPr lang="en-US" dirty="0" smtClean="0">
                <a:solidFill>
                  <a:srgbClr val="FFFFFF"/>
                </a:solidFill>
              </a:rPr>
              <a:t> work independent clause PERIOD)</a:t>
            </a:r>
          </a:p>
          <a:p>
            <a:r>
              <a:rPr lang="en-US" b="1" u="sng" dirty="0" smtClean="0">
                <a:solidFill>
                  <a:srgbClr val="FFFF00"/>
                </a:solidFill>
              </a:rPr>
              <a:t>IC; IC. </a:t>
            </a:r>
            <a:r>
              <a:rPr lang="en-US" dirty="0" smtClean="0">
                <a:solidFill>
                  <a:srgbClr val="FFFFFF"/>
                </a:solidFill>
              </a:rPr>
              <a:t>(Independent clause SEMICOLON independent clause PERIOD)</a:t>
            </a:r>
          </a:p>
          <a:p>
            <a:r>
              <a:rPr lang="en-US" b="1" u="sng" dirty="0" smtClean="0">
                <a:solidFill>
                  <a:srgbClr val="FFFF00"/>
                </a:solidFill>
              </a:rPr>
              <a:t>IC. </a:t>
            </a:r>
            <a:r>
              <a:rPr lang="en-US" dirty="0" smtClean="0">
                <a:solidFill>
                  <a:srgbClr val="FFFFFF"/>
                </a:solidFill>
              </a:rPr>
              <a:t>(Independent clause PERIOD)</a:t>
            </a:r>
          </a:p>
          <a:p>
            <a:r>
              <a:rPr lang="en-US" b="1" u="sng" dirty="0" smtClean="0">
                <a:solidFill>
                  <a:srgbClr val="FFFF00"/>
                </a:solidFill>
              </a:rPr>
              <a:t>IC DC. </a:t>
            </a:r>
            <a:r>
              <a:rPr lang="en-US" dirty="0" smtClean="0">
                <a:solidFill>
                  <a:srgbClr val="FFFFFF"/>
                </a:solidFill>
              </a:rPr>
              <a:t>(Independent clause dependent clause PERIOD)</a:t>
            </a:r>
          </a:p>
          <a:p>
            <a:r>
              <a:rPr lang="en-US" b="1" u="sng" dirty="0" smtClean="0">
                <a:solidFill>
                  <a:srgbClr val="FFFF00"/>
                </a:solidFill>
              </a:rPr>
              <a:t>DC, IC, FANBOYS IC. </a:t>
            </a:r>
            <a:r>
              <a:rPr lang="en-US" dirty="0" smtClean="0">
                <a:solidFill>
                  <a:srgbClr val="FFFFFF"/>
                </a:solidFill>
              </a:rPr>
              <a:t>(Dependent clause COMMA independent clause COMMA a </a:t>
            </a:r>
            <a:r>
              <a:rPr lang="en-US" dirty="0" err="1" smtClean="0">
                <a:solidFill>
                  <a:srgbClr val="FFFFFF"/>
                </a:solidFill>
              </a:rPr>
              <a:t>Fanboy</a:t>
            </a:r>
            <a:r>
              <a:rPr lang="en-US" dirty="0" smtClean="0">
                <a:solidFill>
                  <a:srgbClr val="FFFFFF"/>
                </a:solidFill>
              </a:rPr>
              <a:t> word independent clause PERIOD)</a:t>
            </a:r>
          </a:p>
          <a:p>
            <a:pPr marL="0" indent="0">
              <a:buNone/>
            </a:pPr>
            <a:endParaRPr lang="en-US" dirty="0">
              <a:solidFill>
                <a:srgbClr val="FFFFFF"/>
              </a:solidFill>
            </a:endParaRPr>
          </a:p>
        </p:txBody>
      </p:sp>
    </p:spTree>
    <p:extLst>
      <p:ext uri="{BB962C8B-B14F-4D97-AF65-F5344CB8AC3E}">
        <p14:creationId xmlns:p14="http://schemas.microsoft.com/office/powerpoint/2010/main" val="28627329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900" dirty="0" smtClean="0">
                <a:solidFill>
                  <a:srgbClr val="FFFFFF"/>
                </a:solidFill>
              </a:rPr>
              <a:t>Who cares?</a:t>
            </a:r>
            <a:endParaRPr lang="en-US" sz="6900" dirty="0">
              <a:solidFill>
                <a:srgbClr val="FFFFFF"/>
              </a:solidFill>
            </a:endParaRPr>
          </a:p>
        </p:txBody>
      </p:sp>
      <p:sp>
        <p:nvSpPr>
          <p:cNvPr id="3" name="Content Placeholder 2"/>
          <p:cNvSpPr>
            <a:spLocks noGrp="1"/>
          </p:cNvSpPr>
          <p:nvPr>
            <p:ph idx="1"/>
          </p:nvPr>
        </p:nvSpPr>
        <p:spPr/>
        <p:txBody>
          <a:bodyPr>
            <a:noAutofit/>
          </a:bodyPr>
          <a:lstStyle/>
          <a:p>
            <a:pPr algn="ctr">
              <a:buNone/>
            </a:pPr>
            <a:r>
              <a:rPr lang="en-US" sz="3900" dirty="0" smtClean="0">
                <a:solidFill>
                  <a:srgbClr val="FFFFFF"/>
                </a:solidFill>
              </a:rPr>
              <a:t>It is important to know a variety of sentences to increase sentence fluency. This means that you will have different types of sentences in your writing to make it more sophisticated, and so readers will understand your great thoughts!</a:t>
            </a:r>
            <a:endParaRPr lang="en-US" sz="3900" dirty="0">
              <a:solidFill>
                <a:srgbClr val="FFFFFF"/>
              </a:solidFill>
            </a:endParaRPr>
          </a:p>
        </p:txBody>
      </p:sp>
    </p:spTree>
    <p:extLst>
      <p:ext uri="{BB962C8B-B14F-4D97-AF65-F5344CB8AC3E}">
        <p14:creationId xmlns:p14="http://schemas.microsoft.com/office/powerpoint/2010/main" val="369679631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Let’s Practice!</a:t>
            </a:r>
            <a:endParaRPr lang="en-US" dirty="0">
              <a:solidFill>
                <a:schemeClr val="bg1"/>
              </a:solidFill>
            </a:endParaRPr>
          </a:p>
        </p:txBody>
      </p:sp>
      <p:sp>
        <p:nvSpPr>
          <p:cNvPr id="3" name="Content Placeholder 2"/>
          <p:cNvSpPr>
            <a:spLocks noGrp="1"/>
          </p:cNvSpPr>
          <p:nvPr>
            <p:ph idx="1"/>
          </p:nvPr>
        </p:nvSpPr>
        <p:spPr/>
        <p:txBody>
          <a:bodyPr>
            <a:normAutofit/>
          </a:bodyPr>
          <a:lstStyle/>
          <a:p>
            <a:pPr algn="ctr">
              <a:buNone/>
            </a:pPr>
            <a:r>
              <a:rPr lang="en-US" sz="3500" u="sng" dirty="0" smtClean="0">
                <a:solidFill>
                  <a:srgbClr val="FFFFFF"/>
                </a:solidFill>
              </a:rPr>
              <a:t>You have TWO options to practice!</a:t>
            </a:r>
          </a:p>
          <a:p>
            <a:pPr algn="ctr">
              <a:buNone/>
            </a:pPr>
            <a:endParaRPr lang="en-US" sz="3500" u="sng" dirty="0">
              <a:solidFill>
                <a:srgbClr val="FFFFFF"/>
              </a:solidFill>
            </a:endParaRPr>
          </a:p>
          <a:p>
            <a:pPr algn="ctr">
              <a:buNone/>
            </a:pPr>
            <a:r>
              <a:rPr lang="en-US" sz="3500" dirty="0" smtClean="0">
                <a:solidFill>
                  <a:srgbClr val="FFFF00"/>
                </a:solidFill>
              </a:rPr>
              <a:t>Please write this on the note taking sheet you were given for this video to show that you watched this video and to show me what you know/don’t know so I can help in class tomorrow. </a:t>
            </a:r>
          </a:p>
          <a:p>
            <a:pPr algn="ctr">
              <a:buNone/>
            </a:pPr>
            <a:endParaRPr lang="en-US" sz="3500" dirty="0" smtClean="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Let’s Practice!</a:t>
            </a:r>
            <a:endParaRPr lang="en-US" dirty="0">
              <a:solidFill>
                <a:schemeClr val="bg1"/>
              </a:solidFill>
            </a:endParaRPr>
          </a:p>
        </p:txBody>
      </p:sp>
      <p:sp>
        <p:nvSpPr>
          <p:cNvPr id="3" name="Content Placeholder 2"/>
          <p:cNvSpPr>
            <a:spLocks noGrp="1"/>
          </p:cNvSpPr>
          <p:nvPr>
            <p:ph idx="1"/>
          </p:nvPr>
        </p:nvSpPr>
        <p:spPr/>
        <p:txBody>
          <a:bodyPr>
            <a:normAutofit/>
          </a:bodyPr>
          <a:lstStyle/>
          <a:p>
            <a:pPr algn="ctr">
              <a:buNone/>
            </a:pPr>
            <a:r>
              <a:rPr lang="en-US" sz="2300" dirty="0" smtClean="0">
                <a:solidFill>
                  <a:srgbClr val="FFFFFF"/>
                </a:solidFill>
              </a:rPr>
              <a:t>Combine the following independent and dependent clauses into a sentence </a:t>
            </a:r>
            <a:r>
              <a:rPr lang="en-US" sz="2300" u="sng" dirty="0" smtClean="0">
                <a:solidFill>
                  <a:srgbClr val="FFFFFF"/>
                </a:solidFill>
              </a:rPr>
              <a:t>using proper punctuation</a:t>
            </a:r>
          </a:p>
          <a:p>
            <a:pPr algn="ctr">
              <a:buNone/>
            </a:pPr>
            <a:endParaRPr lang="en-US" sz="2300" dirty="0" smtClean="0">
              <a:solidFill>
                <a:srgbClr val="FFFFFF"/>
              </a:solidFill>
            </a:endParaRPr>
          </a:p>
          <a:p>
            <a:pPr algn="ctr">
              <a:buNone/>
            </a:pPr>
            <a:r>
              <a:rPr lang="en-US" sz="4400" dirty="0" smtClean="0">
                <a:solidFill>
                  <a:srgbClr val="FFFFFF"/>
                </a:solidFill>
              </a:rPr>
              <a:t>I ate pizza</a:t>
            </a:r>
          </a:p>
          <a:p>
            <a:pPr algn="ctr">
              <a:buNone/>
            </a:pPr>
            <a:endParaRPr lang="en-US" sz="4400" dirty="0" smtClean="0">
              <a:solidFill>
                <a:srgbClr val="FFFFFF"/>
              </a:solidFill>
            </a:endParaRPr>
          </a:p>
          <a:p>
            <a:pPr algn="ctr">
              <a:buNone/>
            </a:pPr>
            <a:r>
              <a:rPr lang="en-US" sz="4400" dirty="0" smtClean="0">
                <a:solidFill>
                  <a:srgbClr val="FFFFFF"/>
                </a:solidFill>
              </a:rPr>
              <a:t>The cheese was really hot</a:t>
            </a:r>
            <a:endParaRPr lang="en-US" sz="4400" dirty="0">
              <a:solidFill>
                <a:srgbClr val="FFFFFF"/>
              </a:solidFill>
            </a:endParaRPr>
          </a:p>
        </p:txBody>
      </p:sp>
    </p:spTree>
    <p:extLst>
      <p:ext uri="{BB962C8B-B14F-4D97-AF65-F5344CB8AC3E}">
        <p14:creationId xmlns:p14="http://schemas.microsoft.com/office/powerpoint/2010/main" val="25520695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Let’s Practice!</a:t>
            </a:r>
            <a:endParaRPr lang="en-US" dirty="0">
              <a:solidFill>
                <a:schemeClr val="bg1"/>
              </a:solidFill>
            </a:endParaRPr>
          </a:p>
        </p:txBody>
      </p:sp>
      <p:sp>
        <p:nvSpPr>
          <p:cNvPr id="3" name="Content Placeholder 2"/>
          <p:cNvSpPr>
            <a:spLocks noGrp="1"/>
          </p:cNvSpPr>
          <p:nvPr>
            <p:ph idx="1"/>
          </p:nvPr>
        </p:nvSpPr>
        <p:spPr/>
        <p:txBody>
          <a:bodyPr>
            <a:normAutofit/>
          </a:bodyPr>
          <a:lstStyle/>
          <a:p>
            <a:pPr algn="ctr">
              <a:buNone/>
            </a:pPr>
            <a:r>
              <a:rPr lang="en-US" sz="2300" dirty="0" smtClean="0">
                <a:solidFill>
                  <a:srgbClr val="FFFFFF"/>
                </a:solidFill>
              </a:rPr>
              <a:t>Combine the following independent and dependent clauses into a sentence </a:t>
            </a:r>
            <a:r>
              <a:rPr lang="en-US" sz="2300" u="sng" dirty="0" smtClean="0">
                <a:solidFill>
                  <a:srgbClr val="FFFFFF"/>
                </a:solidFill>
              </a:rPr>
              <a:t>using proper punctuation</a:t>
            </a:r>
          </a:p>
          <a:p>
            <a:pPr algn="ctr">
              <a:buNone/>
            </a:pPr>
            <a:endParaRPr lang="en-US" sz="2300" dirty="0" smtClean="0">
              <a:solidFill>
                <a:srgbClr val="FFFFFF"/>
              </a:solidFill>
            </a:endParaRPr>
          </a:p>
          <a:p>
            <a:pPr algn="ctr">
              <a:buNone/>
            </a:pPr>
            <a:r>
              <a:rPr lang="en-US" sz="4400" dirty="0" smtClean="0">
                <a:solidFill>
                  <a:srgbClr val="FFFFFF"/>
                </a:solidFill>
              </a:rPr>
              <a:t>Because it is sunny outside</a:t>
            </a:r>
          </a:p>
          <a:p>
            <a:pPr algn="ctr">
              <a:buNone/>
            </a:pPr>
            <a:endParaRPr lang="en-US" sz="4400" dirty="0" smtClean="0">
              <a:solidFill>
                <a:srgbClr val="FFFFFF"/>
              </a:solidFill>
            </a:endParaRPr>
          </a:p>
          <a:p>
            <a:pPr algn="ctr">
              <a:buNone/>
            </a:pPr>
            <a:r>
              <a:rPr lang="en-US" sz="4400" dirty="0" smtClean="0">
                <a:solidFill>
                  <a:srgbClr val="FFFFFF"/>
                </a:solidFill>
              </a:rPr>
              <a:t>You should wear sunscreen</a:t>
            </a:r>
            <a:endParaRPr lang="en-US" sz="44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Let’s Practice!</a:t>
            </a:r>
            <a:endParaRPr lang="en-US" dirty="0">
              <a:solidFill>
                <a:schemeClr val="bg1"/>
              </a:solidFill>
            </a:endParaRPr>
          </a:p>
        </p:txBody>
      </p:sp>
      <p:sp>
        <p:nvSpPr>
          <p:cNvPr id="3" name="Content Placeholder 2"/>
          <p:cNvSpPr>
            <a:spLocks noGrp="1"/>
          </p:cNvSpPr>
          <p:nvPr>
            <p:ph idx="1"/>
          </p:nvPr>
        </p:nvSpPr>
        <p:spPr/>
        <p:txBody>
          <a:bodyPr>
            <a:normAutofit/>
          </a:bodyPr>
          <a:lstStyle/>
          <a:p>
            <a:pPr algn="ctr">
              <a:buNone/>
            </a:pPr>
            <a:r>
              <a:rPr lang="en-US" sz="2300" dirty="0" smtClean="0">
                <a:solidFill>
                  <a:srgbClr val="FFFFFF"/>
                </a:solidFill>
              </a:rPr>
              <a:t>Combine the following independent and dependent clauses into a sentence </a:t>
            </a:r>
            <a:r>
              <a:rPr lang="en-US" sz="2300" u="sng" dirty="0" smtClean="0">
                <a:solidFill>
                  <a:srgbClr val="FFFFFF"/>
                </a:solidFill>
              </a:rPr>
              <a:t>using proper punctuation</a:t>
            </a:r>
          </a:p>
          <a:p>
            <a:pPr algn="ctr">
              <a:buNone/>
            </a:pPr>
            <a:endParaRPr lang="en-US" sz="2300" dirty="0" smtClean="0">
              <a:solidFill>
                <a:srgbClr val="FFFFFF"/>
              </a:solidFill>
            </a:endParaRPr>
          </a:p>
          <a:p>
            <a:pPr algn="ctr">
              <a:buNone/>
            </a:pPr>
            <a:r>
              <a:rPr lang="en-US" sz="4400" dirty="0" smtClean="0">
                <a:solidFill>
                  <a:srgbClr val="FFFFFF"/>
                </a:solidFill>
              </a:rPr>
              <a:t>You will be grounded</a:t>
            </a:r>
          </a:p>
          <a:p>
            <a:pPr algn="ctr">
              <a:buNone/>
            </a:pPr>
            <a:endParaRPr lang="en-US" sz="4400" dirty="0" smtClean="0">
              <a:solidFill>
                <a:srgbClr val="FFFFFF"/>
              </a:solidFill>
            </a:endParaRPr>
          </a:p>
          <a:p>
            <a:pPr algn="ctr">
              <a:buNone/>
            </a:pPr>
            <a:r>
              <a:rPr lang="en-US" sz="4400" dirty="0" smtClean="0">
                <a:solidFill>
                  <a:srgbClr val="FFFFFF"/>
                </a:solidFill>
              </a:rPr>
              <a:t>Until you show some effort</a:t>
            </a:r>
            <a:endParaRPr lang="en-US" sz="44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Let’s Practice!</a:t>
            </a:r>
            <a:endParaRPr lang="en-US" dirty="0">
              <a:solidFill>
                <a:schemeClr val="bg1"/>
              </a:solidFill>
            </a:endParaRPr>
          </a:p>
        </p:txBody>
      </p:sp>
      <p:sp>
        <p:nvSpPr>
          <p:cNvPr id="3" name="Content Placeholder 2"/>
          <p:cNvSpPr>
            <a:spLocks noGrp="1"/>
          </p:cNvSpPr>
          <p:nvPr>
            <p:ph idx="1"/>
          </p:nvPr>
        </p:nvSpPr>
        <p:spPr/>
        <p:txBody>
          <a:bodyPr>
            <a:normAutofit/>
          </a:bodyPr>
          <a:lstStyle/>
          <a:p>
            <a:pPr algn="ctr">
              <a:buNone/>
            </a:pPr>
            <a:r>
              <a:rPr lang="en-US" sz="2300" dirty="0" smtClean="0">
                <a:solidFill>
                  <a:srgbClr val="FFFFFF"/>
                </a:solidFill>
              </a:rPr>
              <a:t>Combine the following independent and dependent clauses into a sentence </a:t>
            </a:r>
            <a:r>
              <a:rPr lang="en-US" sz="2300" u="sng" dirty="0" smtClean="0">
                <a:solidFill>
                  <a:srgbClr val="FFFFFF"/>
                </a:solidFill>
              </a:rPr>
              <a:t>using proper punctuation</a:t>
            </a:r>
          </a:p>
          <a:p>
            <a:pPr algn="ctr">
              <a:buNone/>
            </a:pPr>
            <a:endParaRPr lang="en-US" sz="2300" dirty="0" smtClean="0">
              <a:solidFill>
                <a:srgbClr val="FFFFFF"/>
              </a:solidFill>
            </a:endParaRPr>
          </a:p>
          <a:p>
            <a:pPr algn="ctr">
              <a:buNone/>
            </a:pPr>
            <a:r>
              <a:rPr lang="en-US" sz="4400" dirty="0" smtClean="0">
                <a:solidFill>
                  <a:srgbClr val="FFFFFF"/>
                </a:solidFill>
              </a:rPr>
              <a:t>Even though it was 100 degrees outside</a:t>
            </a:r>
          </a:p>
          <a:p>
            <a:pPr algn="ctr">
              <a:buNone/>
            </a:pPr>
            <a:endParaRPr lang="en-US" sz="4400" dirty="0" smtClean="0">
              <a:solidFill>
                <a:srgbClr val="FFFFFF"/>
              </a:solidFill>
            </a:endParaRPr>
          </a:p>
          <a:p>
            <a:pPr algn="ctr">
              <a:buNone/>
            </a:pPr>
            <a:r>
              <a:rPr lang="en-US" sz="4400" dirty="0" smtClean="0">
                <a:solidFill>
                  <a:srgbClr val="FFFFFF"/>
                </a:solidFill>
              </a:rPr>
              <a:t>The pool was not open</a:t>
            </a:r>
            <a:endParaRPr lang="en-US" sz="44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Let’s Practice!</a:t>
            </a:r>
            <a:endParaRPr lang="en-US" dirty="0">
              <a:solidFill>
                <a:schemeClr val="bg1"/>
              </a:solidFill>
            </a:endParaRPr>
          </a:p>
        </p:txBody>
      </p:sp>
      <p:sp>
        <p:nvSpPr>
          <p:cNvPr id="3" name="Content Placeholder 2"/>
          <p:cNvSpPr>
            <a:spLocks noGrp="1"/>
          </p:cNvSpPr>
          <p:nvPr>
            <p:ph idx="1"/>
          </p:nvPr>
        </p:nvSpPr>
        <p:spPr/>
        <p:txBody>
          <a:bodyPr>
            <a:normAutofit/>
          </a:bodyPr>
          <a:lstStyle/>
          <a:p>
            <a:pPr algn="ctr">
              <a:buNone/>
            </a:pPr>
            <a:r>
              <a:rPr lang="en-US" sz="2300" dirty="0" smtClean="0">
                <a:solidFill>
                  <a:srgbClr val="FFFFFF"/>
                </a:solidFill>
              </a:rPr>
              <a:t>Combine the following independent and dependent clauses into a sentence </a:t>
            </a:r>
            <a:r>
              <a:rPr lang="en-US" sz="2300" u="sng" dirty="0" smtClean="0">
                <a:solidFill>
                  <a:srgbClr val="FFFFFF"/>
                </a:solidFill>
              </a:rPr>
              <a:t>using proper punctuation</a:t>
            </a:r>
          </a:p>
          <a:p>
            <a:pPr algn="ctr">
              <a:buNone/>
            </a:pPr>
            <a:endParaRPr lang="en-US" sz="2300" dirty="0" smtClean="0">
              <a:solidFill>
                <a:srgbClr val="FFFFFF"/>
              </a:solidFill>
            </a:endParaRPr>
          </a:p>
          <a:p>
            <a:pPr algn="ctr">
              <a:buNone/>
            </a:pPr>
            <a:r>
              <a:rPr lang="en-US" sz="4400" dirty="0" smtClean="0">
                <a:solidFill>
                  <a:srgbClr val="FFFFFF"/>
                </a:solidFill>
              </a:rPr>
              <a:t>It was too cold</a:t>
            </a:r>
          </a:p>
          <a:p>
            <a:pPr algn="ctr">
              <a:buNone/>
            </a:pPr>
            <a:endParaRPr lang="en-US" sz="4400" dirty="0" smtClean="0">
              <a:solidFill>
                <a:srgbClr val="FFFFFF"/>
              </a:solidFill>
            </a:endParaRPr>
          </a:p>
          <a:p>
            <a:pPr algn="ctr">
              <a:buNone/>
            </a:pPr>
            <a:r>
              <a:rPr lang="en-US" sz="4400" dirty="0" smtClean="0">
                <a:solidFill>
                  <a:srgbClr val="FFFFFF"/>
                </a:solidFill>
              </a:rPr>
              <a:t>We could not go swimming</a:t>
            </a:r>
            <a:endParaRPr lang="en-US" sz="4400" dirty="0">
              <a:solidFill>
                <a:srgbClr val="FFFFFF"/>
              </a:solidFill>
            </a:endParaRPr>
          </a:p>
        </p:txBody>
      </p:sp>
    </p:spTree>
    <p:extLst>
      <p:ext uri="{BB962C8B-B14F-4D97-AF65-F5344CB8AC3E}">
        <p14:creationId xmlns:p14="http://schemas.microsoft.com/office/powerpoint/2010/main" val="29884735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48074"/>
            <a:ext cx="7772400" cy="1470025"/>
          </a:xfrm>
        </p:spPr>
        <p:txBody>
          <a:bodyPr>
            <a:noAutofit/>
          </a:bodyPr>
          <a:lstStyle/>
          <a:p>
            <a:r>
              <a:rPr lang="en-US" sz="6800" dirty="0" smtClean="0">
                <a:solidFill>
                  <a:schemeClr val="bg1"/>
                </a:solidFill>
              </a:rPr>
              <a:t>Independent Clauses</a:t>
            </a:r>
            <a:endParaRPr lang="en-US" sz="6800" dirty="0">
              <a:solidFill>
                <a:schemeClr val="bg1"/>
              </a:solidFill>
            </a:endParaRPr>
          </a:p>
        </p:txBody>
      </p:sp>
      <p:sp>
        <p:nvSpPr>
          <p:cNvPr id="3" name="Subtitle 2"/>
          <p:cNvSpPr>
            <a:spLocks noGrp="1"/>
          </p:cNvSpPr>
          <p:nvPr>
            <p:ph type="subTitle" idx="1"/>
          </p:nvPr>
        </p:nvSpPr>
        <p:spPr>
          <a:xfrm>
            <a:off x="685800" y="1818099"/>
            <a:ext cx="7912570" cy="3339630"/>
          </a:xfrm>
        </p:spPr>
        <p:txBody>
          <a:bodyPr>
            <a:noAutofit/>
          </a:bodyPr>
          <a:lstStyle/>
          <a:p>
            <a:r>
              <a:rPr lang="en-US" sz="4200" dirty="0" smtClean="0">
                <a:solidFill>
                  <a:srgbClr val="FFFFFF"/>
                </a:solidFill>
              </a:rPr>
              <a:t>An independent clause is a group of words that contains a subject and predicate and expresses a complete thought. An independent clause is a sentence.</a:t>
            </a:r>
          </a:p>
        </p:txBody>
      </p:sp>
      <p:sp>
        <p:nvSpPr>
          <p:cNvPr id="4" name="TextBox 3"/>
          <p:cNvSpPr txBox="1"/>
          <p:nvPr/>
        </p:nvSpPr>
        <p:spPr>
          <a:xfrm>
            <a:off x="170257" y="5493926"/>
            <a:ext cx="8973743" cy="569387"/>
          </a:xfrm>
          <a:prstGeom prst="rect">
            <a:avLst/>
          </a:prstGeom>
          <a:noFill/>
        </p:spPr>
        <p:txBody>
          <a:bodyPr wrap="none" rtlCol="0">
            <a:spAutoFit/>
          </a:bodyPr>
          <a:lstStyle/>
          <a:p>
            <a:r>
              <a:rPr lang="en-US" sz="3100" dirty="0" smtClean="0">
                <a:solidFill>
                  <a:srgbClr val="FFFFFF"/>
                </a:solidFill>
              </a:rPr>
              <a:t>Example: Jim studied in the café for his chemistry quiz.</a:t>
            </a:r>
            <a:endParaRPr lang="en-US" sz="31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Let’s Practice!</a:t>
            </a:r>
            <a:endParaRPr lang="en-US" dirty="0">
              <a:solidFill>
                <a:schemeClr val="bg1"/>
              </a:solidFill>
            </a:endParaRPr>
          </a:p>
        </p:txBody>
      </p:sp>
      <p:sp>
        <p:nvSpPr>
          <p:cNvPr id="3" name="Content Placeholder 2"/>
          <p:cNvSpPr>
            <a:spLocks noGrp="1"/>
          </p:cNvSpPr>
          <p:nvPr>
            <p:ph idx="1"/>
          </p:nvPr>
        </p:nvSpPr>
        <p:spPr/>
        <p:txBody>
          <a:bodyPr>
            <a:normAutofit fontScale="92500" lnSpcReduction="10000"/>
          </a:bodyPr>
          <a:lstStyle/>
          <a:p>
            <a:pPr algn="ctr">
              <a:buNone/>
            </a:pPr>
            <a:r>
              <a:rPr lang="en-US" sz="2300" dirty="0" smtClean="0">
                <a:solidFill>
                  <a:srgbClr val="FFFFFF"/>
                </a:solidFill>
              </a:rPr>
              <a:t>Combine the following independent and dependent clauses into a sentence </a:t>
            </a:r>
            <a:r>
              <a:rPr lang="en-US" sz="2300" u="sng" dirty="0" smtClean="0">
                <a:solidFill>
                  <a:srgbClr val="FFFFFF"/>
                </a:solidFill>
              </a:rPr>
              <a:t>using proper punctuation</a:t>
            </a:r>
          </a:p>
          <a:p>
            <a:pPr algn="ctr">
              <a:buNone/>
            </a:pPr>
            <a:endParaRPr lang="en-US" sz="2300" dirty="0" smtClean="0">
              <a:solidFill>
                <a:srgbClr val="FFFFFF"/>
              </a:solidFill>
            </a:endParaRPr>
          </a:p>
          <a:p>
            <a:pPr algn="ctr">
              <a:buNone/>
            </a:pPr>
            <a:r>
              <a:rPr lang="en-US" sz="4400" dirty="0" smtClean="0">
                <a:solidFill>
                  <a:srgbClr val="FFFFFF"/>
                </a:solidFill>
              </a:rPr>
              <a:t>I can’t go to the movie</a:t>
            </a:r>
          </a:p>
          <a:p>
            <a:pPr algn="ctr">
              <a:buNone/>
            </a:pPr>
            <a:endParaRPr lang="en-US" sz="4400" dirty="0" smtClean="0">
              <a:solidFill>
                <a:srgbClr val="FFFFFF"/>
              </a:solidFill>
            </a:endParaRPr>
          </a:p>
          <a:p>
            <a:pPr algn="ctr">
              <a:buNone/>
            </a:pPr>
            <a:r>
              <a:rPr lang="en-US" sz="4400" dirty="0" smtClean="0">
                <a:solidFill>
                  <a:srgbClr val="FFFFFF"/>
                </a:solidFill>
              </a:rPr>
              <a:t>Unless it is free</a:t>
            </a:r>
          </a:p>
          <a:p>
            <a:pPr algn="ctr">
              <a:buNone/>
            </a:pPr>
            <a:endParaRPr lang="en-US" sz="4400" dirty="0">
              <a:solidFill>
                <a:srgbClr val="FFFFFF"/>
              </a:solidFill>
            </a:endParaRPr>
          </a:p>
          <a:p>
            <a:pPr algn="ctr">
              <a:buNone/>
            </a:pPr>
            <a:r>
              <a:rPr lang="en-US" sz="4400" dirty="0" smtClean="0">
                <a:solidFill>
                  <a:srgbClr val="FFFFFF"/>
                </a:solidFill>
              </a:rPr>
              <a:t>I can’t go to </a:t>
            </a:r>
            <a:r>
              <a:rPr lang="en-US" sz="4400" smtClean="0">
                <a:solidFill>
                  <a:srgbClr val="FFFFFF"/>
                </a:solidFill>
              </a:rPr>
              <a:t>the dance</a:t>
            </a:r>
            <a:endParaRPr lang="en-US" sz="44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800" dirty="0" smtClean="0">
                <a:solidFill>
                  <a:srgbClr val="FFFFFF"/>
                </a:solidFill>
              </a:rPr>
              <a:t>Dependent Clauses</a:t>
            </a:r>
            <a:endParaRPr lang="en-US" sz="6800" dirty="0">
              <a:solidFill>
                <a:srgbClr val="FFFFFF"/>
              </a:solidFill>
            </a:endParaRPr>
          </a:p>
        </p:txBody>
      </p:sp>
      <p:sp>
        <p:nvSpPr>
          <p:cNvPr id="3" name="Content Placeholder 2"/>
          <p:cNvSpPr>
            <a:spLocks noGrp="1"/>
          </p:cNvSpPr>
          <p:nvPr>
            <p:ph idx="1"/>
          </p:nvPr>
        </p:nvSpPr>
        <p:spPr/>
        <p:txBody>
          <a:bodyPr>
            <a:normAutofit/>
          </a:bodyPr>
          <a:lstStyle/>
          <a:p>
            <a:pPr algn="ctr">
              <a:buNone/>
            </a:pPr>
            <a:r>
              <a:rPr lang="en-US" sz="4100" dirty="0" smtClean="0">
                <a:solidFill>
                  <a:srgbClr val="FFFFFF"/>
                </a:solidFill>
              </a:rPr>
              <a:t>A dependent clause does not express a full thought.</a:t>
            </a:r>
            <a:endParaRPr lang="en-US" sz="4100" dirty="0">
              <a:solidFill>
                <a:srgbClr val="FFFFFF"/>
              </a:solidFill>
            </a:endParaRPr>
          </a:p>
        </p:txBody>
      </p:sp>
      <p:sp>
        <p:nvSpPr>
          <p:cNvPr id="4" name="TextBox 3"/>
          <p:cNvSpPr txBox="1"/>
          <p:nvPr/>
        </p:nvSpPr>
        <p:spPr>
          <a:xfrm>
            <a:off x="295336" y="5602943"/>
            <a:ext cx="8651696" cy="507831"/>
          </a:xfrm>
          <a:prstGeom prst="rect">
            <a:avLst/>
          </a:prstGeom>
          <a:noFill/>
        </p:spPr>
        <p:txBody>
          <a:bodyPr wrap="none" rtlCol="0">
            <a:spAutoFit/>
          </a:bodyPr>
          <a:lstStyle/>
          <a:p>
            <a:r>
              <a:rPr lang="en-US" sz="2700" dirty="0" smtClean="0">
                <a:solidFill>
                  <a:srgbClr val="FFFFFF"/>
                </a:solidFill>
              </a:rPr>
              <a:t>Example: While Jim studied in the café for his chemistry quiz</a:t>
            </a:r>
            <a:endParaRPr lang="en-US" sz="27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900" dirty="0" smtClean="0">
                <a:solidFill>
                  <a:srgbClr val="FFFFFF"/>
                </a:solidFill>
              </a:rPr>
              <a:t>How Can We Spot a Dependent Clause?</a:t>
            </a:r>
            <a:endParaRPr lang="en-US" sz="3900" dirty="0">
              <a:solidFill>
                <a:srgbClr val="FFFFFF"/>
              </a:solidFill>
            </a:endParaRPr>
          </a:p>
        </p:txBody>
      </p:sp>
      <p:sp>
        <p:nvSpPr>
          <p:cNvPr id="3" name="Content Placeholder 2"/>
          <p:cNvSpPr>
            <a:spLocks noGrp="1"/>
          </p:cNvSpPr>
          <p:nvPr>
            <p:ph idx="1"/>
          </p:nvPr>
        </p:nvSpPr>
        <p:spPr>
          <a:xfrm>
            <a:off x="457200" y="1600201"/>
            <a:ext cx="8229600" cy="2369726"/>
          </a:xfrm>
        </p:spPr>
        <p:txBody>
          <a:bodyPr/>
          <a:lstStyle/>
          <a:p>
            <a:pPr algn="ctr">
              <a:buNone/>
            </a:pPr>
            <a:r>
              <a:rPr lang="en-US" dirty="0" smtClean="0">
                <a:solidFill>
                  <a:srgbClr val="FFFFFF"/>
                </a:solidFill>
              </a:rPr>
              <a:t>Dependent clauses can be identified by their </a:t>
            </a:r>
            <a:r>
              <a:rPr lang="en-US" u="sng" dirty="0" smtClean="0">
                <a:solidFill>
                  <a:srgbClr val="FFFFFF"/>
                </a:solidFill>
              </a:rPr>
              <a:t>dependent marker</a:t>
            </a:r>
            <a:r>
              <a:rPr lang="en-US" dirty="0" smtClean="0">
                <a:solidFill>
                  <a:srgbClr val="FFFFFF"/>
                </a:solidFill>
              </a:rPr>
              <a:t> words. These are words that, when added to a clause, change it from independent to dependent.</a:t>
            </a:r>
            <a:endParaRPr lang="en-US" dirty="0">
              <a:solidFill>
                <a:srgbClr val="FFFFFF"/>
              </a:solidFill>
            </a:endParaRPr>
          </a:p>
        </p:txBody>
      </p:sp>
      <p:sp>
        <p:nvSpPr>
          <p:cNvPr id="4" name="TextBox 3"/>
          <p:cNvSpPr txBox="1"/>
          <p:nvPr/>
        </p:nvSpPr>
        <p:spPr>
          <a:xfrm>
            <a:off x="1241778" y="3969927"/>
            <a:ext cx="7036741" cy="2554545"/>
          </a:xfrm>
          <a:prstGeom prst="rect">
            <a:avLst/>
          </a:prstGeom>
          <a:noFill/>
        </p:spPr>
        <p:txBody>
          <a:bodyPr wrap="square" rtlCol="0">
            <a:spAutoFit/>
          </a:bodyPr>
          <a:lstStyle/>
          <a:p>
            <a:pPr algn="ctr"/>
            <a:r>
              <a:rPr lang="en-US" sz="3200" dirty="0" smtClean="0">
                <a:solidFill>
                  <a:srgbClr val="FFFFFF"/>
                </a:solidFill>
              </a:rPr>
              <a:t>Common Examples:</a:t>
            </a:r>
          </a:p>
          <a:p>
            <a:pPr algn="ctr"/>
            <a:r>
              <a:rPr lang="en-US" sz="3200" dirty="0" smtClean="0">
                <a:solidFill>
                  <a:srgbClr val="FFFFFF"/>
                </a:solidFill>
              </a:rPr>
              <a:t>after, although, as, as if, because, before, even if, even though, if, in order to, since, though, unless, until, whatever, when, whenever, whether, and while.</a:t>
            </a:r>
            <a:endParaRPr lang="en-US" sz="3200" dirty="0">
              <a:solidFill>
                <a:srgbClr val="FFFFFF"/>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900" dirty="0" smtClean="0">
                <a:solidFill>
                  <a:srgbClr val="FFFFFF"/>
                </a:solidFill>
              </a:rPr>
              <a:t>Who cares?</a:t>
            </a:r>
            <a:endParaRPr lang="en-US" sz="6900" dirty="0">
              <a:solidFill>
                <a:srgbClr val="FFFFFF"/>
              </a:solidFill>
            </a:endParaRPr>
          </a:p>
        </p:txBody>
      </p:sp>
      <p:sp>
        <p:nvSpPr>
          <p:cNvPr id="3" name="Content Placeholder 2"/>
          <p:cNvSpPr>
            <a:spLocks noGrp="1"/>
          </p:cNvSpPr>
          <p:nvPr>
            <p:ph idx="1"/>
          </p:nvPr>
        </p:nvSpPr>
        <p:spPr/>
        <p:txBody>
          <a:bodyPr>
            <a:noAutofit/>
          </a:bodyPr>
          <a:lstStyle/>
          <a:p>
            <a:pPr algn="ctr">
              <a:buNone/>
            </a:pPr>
            <a:r>
              <a:rPr lang="en-US" sz="3900" dirty="0" smtClean="0">
                <a:solidFill>
                  <a:srgbClr val="FFFFFF"/>
                </a:solidFill>
              </a:rPr>
              <a:t>It is important to know how sentences are structured, but it is even more important to understand punctuation and proper sentence formatting. If we understand the different types of clauses and phrases it will help us to correctly punctuate our sentences.</a:t>
            </a:r>
            <a:endParaRPr lang="en-US" sz="39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Let’s Practice!</a:t>
            </a:r>
            <a:endParaRPr lang="en-US" dirty="0">
              <a:solidFill>
                <a:schemeClr val="bg1"/>
              </a:solidFill>
            </a:endParaRPr>
          </a:p>
        </p:txBody>
      </p:sp>
      <p:sp>
        <p:nvSpPr>
          <p:cNvPr id="3" name="Content Placeholder 2"/>
          <p:cNvSpPr>
            <a:spLocks noGrp="1"/>
          </p:cNvSpPr>
          <p:nvPr>
            <p:ph idx="1"/>
          </p:nvPr>
        </p:nvSpPr>
        <p:spPr/>
        <p:txBody>
          <a:bodyPr>
            <a:normAutofit/>
          </a:bodyPr>
          <a:lstStyle/>
          <a:p>
            <a:pPr algn="ctr">
              <a:buNone/>
            </a:pPr>
            <a:endParaRPr lang="en-US" sz="3500" u="sng" dirty="0">
              <a:solidFill>
                <a:srgbClr val="FFFFFF"/>
              </a:solidFill>
            </a:endParaRPr>
          </a:p>
          <a:p>
            <a:pPr algn="ctr">
              <a:buNone/>
            </a:pPr>
            <a:r>
              <a:rPr lang="en-US" sz="3500" dirty="0" smtClean="0">
                <a:solidFill>
                  <a:srgbClr val="FFFF00"/>
                </a:solidFill>
              </a:rPr>
              <a:t>At this time, please stop the video and complete the worksheet given to you in class so you can show me what you know/ don’t know.</a:t>
            </a:r>
          </a:p>
          <a:p>
            <a:pPr algn="ctr">
              <a:buNone/>
            </a:pPr>
            <a:endParaRPr lang="en-US" sz="3500" dirty="0" smtClean="0">
              <a:solidFill>
                <a:srgbClr val="FFFFFF"/>
              </a:solidFill>
            </a:endParaRPr>
          </a:p>
        </p:txBody>
      </p:sp>
    </p:spTree>
    <p:extLst>
      <p:ext uri="{BB962C8B-B14F-4D97-AF65-F5344CB8AC3E}">
        <p14:creationId xmlns:p14="http://schemas.microsoft.com/office/powerpoint/2010/main" val="351299201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5715" y="2666591"/>
            <a:ext cx="7772400" cy="1470025"/>
          </a:xfrm>
        </p:spPr>
        <p:txBody>
          <a:bodyPr>
            <a:noAutofit/>
          </a:bodyPr>
          <a:lstStyle/>
          <a:p>
            <a:r>
              <a:rPr lang="en-US" dirty="0" smtClean="0">
                <a:solidFill>
                  <a:schemeClr val="bg1"/>
                </a:solidFill>
              </a:rPr>
              <a:t>Sentence Types to Create a Variety of Sentences!</a:t>
            </a:r>
            <a:endParaRPr lang="en-US" dirty="0">
              <a:solidFill>
                <a:schemeClr val="bg1"/>
              </a:solidFill>
            </a:endParaRPr>
          </a:p>
        </p:txBody>
      </p:sp>
    </p:spTree>
    <p:extLst>
      <p:ext uri="{BB962C8B-B14F-4D97-AF65-F5344CB8AC3E}">
        <p14:creationId xmlns:p14="http://schemas.microsoft.com/office/powerpoint/2010/main" val="297638604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FF"/>
                </a:solidFill>
              </a:rPr>
              <a:t>So Then How Do You Punctuate?</a:t>
            </a:r>
            <a:endParaRPr lang="en-US" dirty="0">
              <a:solidFill>
                <a:srgbClr val="FFFFFF"/>
              </a:solidFill>
            </a:endParaRPr>
          </a:p>
        </p:txBody>
      </p:sp>
      <p:sp>
        <p:nvSpPr>
          <p:cNvPr id="3" name="Content Placeholder 2"/>
          <p:cNvSpPr>
            <a:spLocks noGrp="1"/>
          </p:cNvSpPr>
          <p:nvPr>
            <p:ph idx="1"/>
          </p:nvPr>
        </p:nvSpPr>
        <p:spPr>
          <a:xfrm>
            <a:off x="457200" y="1417638"/>
            <a:ext cx="8229600" cy="4708525"/>
          </a:xfrm>
        </p:spPr>
        <p:txBody>
          <a:bodyPr>
            <a:normAutofit fontScale="85000" lnSpcReduction="10000"/>
          </a:bodyPr>
          <a:lstStyle/>
          <a:p>
            <a:pPr algn="ctr">
              <a:buNone/>
            </a:pPr>
            <a:r>
              <a:rPr lang="en-US" b="1" dirty="0" smtClean="0">
                <a:solidFill>
                  <a:srgbClr val="FFFFFF"/>
                </a:solidFill>
              </a:rPr>
              <a:t>FANBOYS</a:t>
            </a:r>
          </a:p>
          <a:p>
            <a:pPr marL="514350" indent="-514350" algn="ctr">
              <a:buNone/>
            </a:pPr>
            <a:r>
              <a:rPr lang="en-US" dirty="0" smtClean="0">
                <a:solidFill>
                  <a:srgbClr val="FFFFFF"/>
                </a:solidFill>
              </a:rPr>
              <a:t>The seven coordinating conjunctions used as connecting words at the beginning of an independent clause are </a:t>
            </a:r>
            <a:r>
              <a:rPr lang="en-US" b="1" u="sng" dirty="0" smtClean="0">
                <a:solidFill>
                  <a:srgbClr val="FFFF00"/>
                </a:solidFill>
              </a:rPr>
              <a:t>and, but, for, or, nor, so, and yet</a:t>
            </a:r>
            <a:r>
              <a:rPr lang="en-US" dirty="0" smtClean="0">
                <a:solidFill>
                  <a:srgbClr val="FFFFFF"/>
                </a:solidFill>
              </a:rPr>
              <a:t>. When the second independent clause in a sentence begins with a coordinating conjunction, a comma is needed before the coordinating conjunction</a:t>
            </a:r>
          </a:p>
          <a:p>
            <a:pPr marL="514350" indent="-514350" algn="ctr">
              <a:buNone/>
            </a:pPr>
            <a:endParaRPr lang="en-US" dirty="0" smtClean="0">
              <a:solidFill>
                <a:srgbClr val="FFFFFF"/>
              </a:solidFill>
            </a:endParaRPr>
          </a:p>
          <a:p>
            <a:pPr marL="514350" indent="-514350" algn="ctr">
              <a:buNone/>
            </a:pPr>
            <a:r>
              <a:rPr lang="en-US" dirty="0" smtClean="0">
                <a:solidFill>
                  <a:srgbClr val="FFFFFF"/>
                </a:solidFill>
              </a:rPr>
              <a:t>Example:</a:t>
            </a:r>
          </a:p>
          <a:p>
            <a:pPr marL="514350" indent="-514350" algn="ctr">
              <a:buNone/>
            </a:pPr>
            <a:r>
              <a:rPr lang="en-US" dirty="0" smtClean="0">
                <a:solidFill>
                  <a:srgbClr val="FFFFFF"/>
                </a:solidFill>
              </a:rPr>
              <a:t>Jim studied in the Sweet Shop for his chemistry quiz, but it was hard to concentrate because of the noise.</a:t>
            </a:r>
          </a:p>
          <a:p>
            <a:pPr algn="ctr">
              <a:buNone/>
            </a:pPr>
            <a:endParaRPr lang="en-US" b="1"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FF"/>
                </a:solidFill>
              </a:rPr>
              <a:t>So Then How Do You Punctuate?</a:t>
            </a:r>
            <a:endParaRPr lang="en-US" dirty="0">
              <a:solidFill>
                <a:srgbClr val="FFFFFF"/>
              </a:solidFill>
            </a:endParaRPr>
          </a:p>
        </p:txBody>
      </p:sp>
      <p:sp>
        <p:nvSpPr>
          <p:cNvPr id="3" name="Content Placeholder 2"/>
          <p:cNvSpPr>
            <a:spLocks noGrp="1"/>
          </p:cNvSpPr>
          <p:nvPr>
            <p:ph idx="1"/>
          </p:nvPr>
        </p:nvSpPr>
        <p:spPr>
          <a:xfrm>
            <a:off x="457200" y="1417638"/>
            <a:ext cx="8229600" cy="4708525"/>
          </a:xfrm>
        </p:spPr>
        <p:txBody>
          <a:bodyPr>
            <a:normAutofit/>
          </a:bodyPr>
          <a:lstStyle/>
          <a:p>
            <a:pPr algn="ctr">
              <a:buNone/>
            </a:pPr>
            <a:r>
              <a:rPr lang="en-US" b="1" dirty="0" smtClean="0">
                <a:solidFill>
                  <a:srgbClr val="FFFFFF"/>
                </a:solidFill>
              </a:rPr>
              <a:t>Semi Colons</a:t>
            </a:r>
          </a:p>
          <a:p>
            <a:pPr algn="ctr">
              <a:buNone/>
            </a:pPr>
            <a:r>
              <a:rPr lang="en-US" dirty="0" smtClean="0">
                <a:solidFill>
                  <a:srgbClr val="FFFFFF"/>
                </a:solidFill>
              </a:rPr>
              <a:t>When you want to combine two independent clauses, but you don’t want to use coordinating conjunctions, you should use a semi colon! </a:t>
            </a:r>
          </a:p>
          <a:p>
            <a:pPr algn="ctr">
              <a:buNone/>
            </a:pPr>
            <a:endParaRPr lang="en-US" sz="1800" dirty="0" smtClean="0">
              <a:solidFill>
                <a:srgbClr val="FFFFFF"/>
              </a:solidFill>
            </a:endParaRPr>
          </a:p>
          <a:p>
            <a:pPr algn="ctr">
              <a:buNone/>
            </a:pPr>
            <a:r>
              <a:rPr lang="en-US" sz="2400" dirty="0" smtClean="0">
                <a:solidFill>
                  <a:srgbClr val="FFFFFF"/>
                </a:solidFill>
              </a:rPr>
              <a:t>Example:</a:t>
            </a:r>
          </a:p>
          <a:p>
            <a:pPr algn="ctr">
              <a:buNone/>
            </a:pPr>
            <a:r>
              <a:rPr lang="en-US" sz="2400" dirty="0" smtClean="0">
                <a:solidFill>
                  <a:srgbClr val="FFFFFF"/>
                </a:solidFill>
              </a:rPr>
              <a:t>Jim studied in the café for the quiz; his house was too much of a distraction.</a:t>
            </a:r>
          </a:p>
          <a:p>
            <a:pPr algn="ctr">
              <a:buNone/>
            </a:pPr>
            <a:endParaRPr lang="en-US" b="1" dirty="0">
              <a:solidFill>
                <a:srgbClr val="FFFFFF"/>
              </a:solidFill>
            </a:endParaRPr>
          </a:p>
        </p:txBody>
      </p:sp>
    </p:spTree>
    <p:extLst>
      <p:ext uri="{BB962C8B-B14F-4D97-AF65-F5344CB8AC3E}">
        <p14:creationId xmlns:p14="http://schemas.microsoft.com/office/powerpoint/2010/main" val="296009608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844</TotalTime>
  <Words>759</Words>
  <Application>Microsoft Macintosh PowerPoint</Application>
  <PresentationFormat>On-screen Show (4:3)</PresentationFormat>
  <Paragraphs>95</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Independent Clauses and  Dependent Clauses</vt:lpstr>
      <vt:lpstr>Independent Clauses</vt:lpstr>
      <vt:lpstr>Dependent Clauses</vt:lpstr>
      <vt:lpstr>How Can We Spot a Dependent Clause?</vt:lpstr>
      <vt:lpstr>Who cares?</vt:lpstr>
      <vt:lpstr>Let’s Practice!</vt:lpstr>
      <vt:lpstr>Sentence Types to Create a Variety of Sentences!</vt:lpstr>
      <vt:lpstr>So Then How Do You Punctuate?</vt:lpstr>
      <vt:lpstr>So Then How Do You Punctuate?</vt:lpstr>
      <vt:lpstr>So Then How Do You Punctuate?</vt:lpstr>
      <vt:lpstr>So Then How Do You Punctuate?</vt:lpstr>
      <vt:lpstr>Basic Formulas for Punctuating</vt:lpstr>
      <vt:lpstr>Who cares?</vt:lpstr>
      <vt:lpstr>Let’s Practice!</vt:lpstr>
      <vt:lpstr>Let’s Practice!</vt:lpstr>
      <vt:lpstr>Let’s Practice!</vt:lpstr>
      <vt:lpstr>Let’s Practice!</vt:lpstr>
      <vt:lpstr>Let’s Practice!</vt:lpstr>
      <vt:lpstr>Let’s Practice!</vt:lpstr>
      <vt:lpstr>Let’s Practice!</vt:lpstr>
    </vt:vector>
  </TitlesOfParts>
  <Company>Winnetka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Independent &amp; Dependent Clauses</dc:title>
  <dc:creator>Winnetka Public Schools</dc:creator>
  <cp:lastModifiedBy>Danielle Chamoun</cp:lastModifiedBy>
  <cp:revision>29</cp:revision>
  <cp:lastPrinted>2011-09-22T14:35:58Z</cp:lastPrinted>
  <dcterms:created xsi:type="dcterms:W3CDTF">2011-01-11T13:55:24Z</dcterms:created>
  <dcterms:modified xsi:type="dcterms:W3CDTF">2014-11-05T15:27:33Z</dcterms:modified>
</cp:coreProperties>
</file>